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161"/>
  </p:notesMasterIdLst>
  <p:sldIdLst>
    <p:sldId id="256" r:id="rId2"/>
    <p:sldId id="280" r:id="rId3"/>
    <p:sldId id="331" r:id="rId4"/>
    <p:sldId id="257" r:id="rId5"/>
    <p:sldId id="258" r:id="rId6"/>
    <p:sldId id="261" r:id="rId7"/>
    <p:sldId id="263" r:id="rId8"/>
    <p:sldId id="278" r:id="rId9"/>
    <p:sldId id="289" r:id="rId10"/>
    <p:sldId id="277" r:id="rId11"/>
    <p:sldId id="307" r:id="rId12"/>
    <p:sldId id="265" r:id="rId13"/>
    <p:sldId id="267" r:id="rId14"/>
    <p:sldId id="270" r:id="rId15"/>
    <p:sldId id="382" r:id="rId16"/>
    <p:sldId id="383" r:id="rId17"/>
    <p:sldId id="427" r:id="rId18"/>
    <p:sldId id="462" r:id="rId19"/>
    <p:sldId id="274" r:id="rId20"/>
    <p:sldId id="386" r:id="rId21"/>
    <p:sldId id="385" r:id="rId22"/>
    <p:sldId id="387" r:id="rId23"/>
    <p:sldId id="426" r:id="rId24"/>
    <p:sldId id="305" r:id="rId25"/>
    <p:sldId id="281" r:id="rId26"/>
    <p:sldId id="419" r:id="rId27"/>
    <p:sldId id="388" r:id="rId28"/>
    <p:sldId id="420" r:id="rId29"/>
    <p:sldId id="389" r:id="rId30"/>
    <p:sldId id="390" r:id="rId31"/>
    <p:sldId id="391" r:id="rId32"/>
    <p:sldId id="392" r:id="rId33"/>
    <p:sldId id="394" r:id="rId34"/>
    <p:sldId id="395" r:id="rId35"/>
    <p:sldId id="397" r:id="rId36"/>
    <p:sldId id="393" r:id="rId37"/>
    <p:sldId id="428" r:id="rId38"/>
    <p:sldId id="396" r:id="rId39"/>
    <p:sldId id="429" r:id="rId40"/>
    <p:sldId id="398" r:id="rId41"/>
    <p:sldId id="430" r:id="rId42"/>
    <p:sldId id="431" r:id="rId43"/>
    <p:sldId id="286" r:id="rId44"/>
    <p:sldId id="399" r:id="rId45"/>
    <p:sldId id="296" r:id="rId46"/>
    <p:sldId id="401" r:id="rId47"/>
    <p:sldId id="405" r:id="rId48"/>
    <p:sldId id="406" r:id="rId49"/>
    <p:sldId id="407" r:id="rId50"/>
    <p:sldId id="403" r:id="rId51"/>
    <p:sldId id="412" r:id="rId52"/>
    <p:sldId id="432" r:id="rId53"/>
    <p:sldId id="458" r:id="rId54"/>
    <p:sldId id="400" r:id="rId55"/>
    <p:sldId id="410" r:id="rId56"/>
    <p:sldId id="411" r:id="rId57"/>
    <p:sldId id="314" r:id="rId58"/>
    <p:sldId id="421" r:id="rId59"/>
    <p:sldId id="413" r:id="rId60"/>
    <p:sldId id="422" r:id="rId61"/>
    <p:sldId id="414" r:id="rId62"/>
    <p:sldId id="415" r:id="rId63"/>
    <p:sldId id="423" r:id="rId64"/>
    <p:sldId id="416" r:id="rId65"/>
    <p:sldId id="417" r:id="rId66"/>
    <p:sldId id="418" r:id="rId67"/>
    <p:sldId id="424" r:id="rId68"/>
    <p:sldId id="456" r:id="rId69"/>
    <p:sldId id="434" r:id="rId70"/>
    <p:sldId id="463" r:id="rId71"/>
    <p:sldId id="435" r:id="rId72"/>
    <p:sldId id="438" r:id="rId73"/>
    <p:sldId id="439" r:id="rId74"/>
    <p:sldId id="437" r:id="rId75"/>
    <p:sldId id="440" r:id="rId76"/>
    <p:sldId id="441" r:id="rId77"/>
    <p:sldId id="442" r:id="rId78"/>
    <p:sldId id="443" r:id="rId79"/>
    <p:sldId id="447" r:id="rId80"/>
    <p:sldId id="444" r:id="rId81"/>
    <p:sldId id="445" r:id="rId82"/>
    <p:sldId id="448" r:id="rId83"/>
    <p:sldId id="446" r:id="rId84"/>
    <p:sldId id="449" r:id="rId85"/>
    <p:sldId id="450" r:id="rId86"/>
    <p:sldId id="451" r:id="rId87"/>
    <p:sldId id="452" r:id="rId88"/>
    <p:sldId id="453" r:id="rId89"/>
    <p:sldId id="454" r:id="rId90"/>
    <p:sldId id="457" r:id="rId91"/>
    <p:sldId id="455" r:id="rId92"/>
    <p:sldId id="490" r:id="rId93"/>
    <p:sldId id="491" r:id="rId94"/>
    <p:sldId id="493" r:id="rId95"/>
    <p:sldId id="515" r:id="rId96"/>
    <p:sldId id="499" r:id="rId97"/>
    <p:sldId id="500" r:id="rId98"/>
    <p:sldId id="501" r:id="rId99"/>
    <p:sldId id="516" r:id="rId100"/>
    <p:sldId id="517" r:id="rId101"/>
    <p:sldId id="518" r:id="rId102"/>
    <p:sldId id="519" r:id="rId103"/>
    <p:sldId id="520" r:id="rId104"/>
    <p:sldId id="521" r:id="rId105"/>
    <p:sldId id="522" r:id="rId106"/>
    <p:sldId id="523" r:id="rId107"/>
    <p:sldId id="524" r:id="rId108"/>
    <p:sldId id="526" r:id="rId109"/>
    <p:sldId id="478" r:id="rId110"/>
    <p:sldId id="528" r:id="rId111"/>
    <p:sldId id="525" r:id="rId112"/>
    <p:sldId id="527" r:id="rId113"/>
    <p:sldId id="529" r:id="rId114"/>
    <p:sldId id="530" r:id="rId115"/>
    <p:sldId id="531" r:id="rId116"/>
    <p:sldId id="532" r:id="rId117"/>
    <p:sldId id="533" r:id="rId118"/>
    <p:sldId id="534" r:id="rId119"/>
    <p:sldId id="535" r:id="rId120"/>
    <p:sldId id="536" r:id="rId121"/>
    <p:sldId id="537" r:id="rId122"/>
    <p:sldId id="540" r:id="rId123"/>
    <p:sldId id="538" r:id="rId124"/>
    <p:sldId id="539" r:id="rId125"/>
    <p:sldId id="541" r:id="rId126"/>
    <p:sldId id="542" r:id="rId127"/>
    <p:sldId id="308" r:id="rId128"/>
    <p:sldId id="486" r:id="rId129"/>
    <p:sldId id="487" r:id="rId130"/>
    <p:sldId id="488" r:id="rId131"/>
    <p:sldId id="309" r:id="rId132"/>
    <p:sldId id="375" r:id="rId133"/>
    <p:sldId id="363" r:id="rId134"/>
    <p:sldId id="364" r:id="rId135"/>
    <p:sldId id="311" r:id="rId136"/>
    <p:sldId id="310" r:id="rId137"/>
    <p:sldId id="329" r:id="rId138"/>
    <p:sldId id="489" r:id="rId139"/>
    <p:sldId id="459" r:id="rId140"/>
    <p:sldId id="460" r:id="rId141"/>
    <p:sldId id="461" r:id="rId142"/>
    <p:sldId id="464" r:id="rId143"/>
    <p:sldId id="465" r:id="rId144"/>
    <p:sldId id="466" r:id="rId145"/>
    <p:sldId id="467" r:id="rId146"/>
    <p:sldId id="468" r:id="rId147"/>
    <p:sldId id="469" r:id="rId148"/>
    <p:sldId id="470" r:id="rId149"/>
    <p:sldId id="472" r:id="rId150"/>
    <p:sldId id="473" r:id="rId151"/>
    <p:sldId id="474" r:id="rId152"/>
    <p:sldId id="475" r:id="rId153"/>
    <p:sldId id="476" r:id="rId154"/>
    <p:sldId id="477" r:id="rId155"/>
    <p:sldId id="479" r:id="rId156"/>
    <p:sldId id="480" r:id="rId157"/>
    <p:sldId id="481" r:id="rId158"/>
    <p:sldId id="482" r:id="rId159"/>
    <p:sldId id="483" r:id="rId160"/>
  </p:sldIdLst>
  <p:sldSz cx="12192000" cy="6858000"/>
  <p:notesSz cx="6858000" cy="98742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5FB"/>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8" autoAdjust="0"/>
    <p:restoredTop sz="92080" autoAdjust="0"/>
  </p:normalViewPr>
  <p:slideViewPr>
    <p:cSldViewPr snapToGrid="0">
      <p:cViewPr varScale="1">
        <p:scale>
          <a:sx n="155" d="100"/>
          <a:sy n="155" d="100"/>
        </p:scale>
        <p:origin x="210" y="29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28" d="100"/>
        <a:sy n="128"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95427"/>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95427"/>
          </a:xfrm>
          <a:prstGeom prst="rect">
            <a:avLst/>
          </a:prstGeom>
        </p:spPr>
        <p:txBody>
          <a:bodyPr vert="horz" lIns="91440" tIns="45720" rIns="91440" bIns="45720" rtlCol="0"/>
          <a:lstStyle>
            <a:lvl1pPr algn="r">
              <a:defRPr sz="1200"/>
            </a:lvl1pPr>
          </a:lstStyle>
          <a:p>
            <a:fld id="{834DB155-3364-4ADD-B1A9-0359FF6A9FC6}" type="datetimeFigureOut">
              <a:rPr kumimoji="1" lang="ja-JP" altLang="en-US" smtClean="0"/>
              <a:t>2020/10/23</a:t>
            </a:fld>
            <a:endParaRPr kumimoji="1" lang="ja-JP" altLang="en-US"/>
          </a:p>
        </p:txBody>
      </p:sp>
      <p:sp>
        <p:nvSpPr>
          <p:cNvPr id="4" name="スライド イメージ プレースホルダー 3"/>
          <p:cNvSpPr>
            <a:spLocks noGrp="1" noRot="1" noChangeAspect="1"/>
          </p:cNvSpPr>
          <p:nvPr>
            <p:ph type="sldImg" idx="2"/>
          </p:nvPr>
        </p:nvSpPr>
        <p:spPr>
          <a:xfrm>
            <a:off x="466725" y="1233488"/>
            <a:ext cx="5924550" cy="333375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751983"/>
            <a:ext cx="5486400" cy="3887986"/>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8824"/>
            <a:ext cx="2971800" cy="495426"/>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9378824"/>
            <a:ext cx="2971800" cy="495426"/>
          </a:xfrm>
          <a:prstGeom prst="rect">
            <a:avLst/>
          </a:prstGeom>
        </p:spPr>
        <p:txBody>
          <a:bodyPr vert="horz" lIns="91440" tIns="45720" rIns="91440" bIns="45720" rtlCol="0" anchor="b"/>
          <a:lstStyle>
            <a:lvl1pPr algn="r">
              <a:defRPr sz="1200"/>
            </a:lvl1pPr>
          </a:lstStyle>
          <a:p>
            <a:fld id="{59848352-1B98-4804-9CE3-6974B48A5A65}" type="slidenum">
              <a:rPr kumimoji="1" lang="ja-JP" altLang="en-US" smtClean="0"/>
              <a:t>‹#›</a:t>
            </a:fld>
            <a:endParaRPr kumimoji="1" lang="ja-JP" altLang="en-US"/>
          </a:p>
        </p:txBody>
      </p:sp>
    </p:spTree>
    <p:extLst>
      <p:ext uri="{BB962C8B-B14F-4D97-AF65-F5344CB8AC3E}">
        <p14:creationId xmlns:p14="http://schemas.microsoft.com/office/powerpoint/2010/main" val="7583289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a:t>
            </a:fld>
            <a:endParaRPr kumimoji="1" lang="ja-JP" altLang="en-US"/>
          </a:p>
        </p:txBody>
      </p:sp>
    </p:spTree>
    <p:extLst>
      <p:ext uri="{BB962C8B-B14F-4D97-AF65-F5344CB8AC3E}">
        <p14:creationId xmlns:p14="http://schemas.microsoft.com/office/powerpoint/2010/main" val="1738713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22</a:t>
            </a:fld>
            <a:endParaRPr kumimoji="1" lang="ja-JP" altLang="en-US"/>
          </a:p>
        </p:txBody>
      </p:sp>
    </p:spTree>
    <p:extLst>
      <p:ext uri="{BB962C8B-B14F-4D97-AF65-F5344CB8AC3E}">
        <p14:creationId xmlns:p14="http://schemas.microsoft.com/office/powerpoint/2010/main" val="86127067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129</a:t>
            </a:fld>
            <a:endParaRPr kumimoji="1" lang="ja-JP" altLang="en-US"/>
          </a:p>
        </p:txBody>
      </p:sp>
    </p:spTree>
    <p:extLst>
      <p:ext uri="{BB962C8B-B14F-4D97-AF65-F5344CB8AC3E}">
        <p14:creationId xmlns:p14="http://schemas.microsoft.com/office/powerpoint/2010/main" val="303680010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130</a:t>
            </a:fld>
            <a:endParaRPr kumimoji="1" lang="ja-JP" altLang="en-US"/>
          </a:p>
        </p:txBody>
      </p:sp>
    </p:spTree>
    <p:extLst>
      <p:ext uri="{BB962C8B-B14F-4D97-AF65-F5344CB8AC3E}">
        <p14:creationId xmlns:p14="http://schemas.microsoft.com/office/powerpoint/2010/main" val="374908325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131</a:t>
            </a:fld>
            <a:endParaRPr kumimoji="1" lang="ja-JP" altLang="en-US"/>
          </a:p>
        </p:txBody>
      </p:sp>
    </p:spTree>
    <p:extLst>
      <p:ext uri="{BB962C8B-B14F-4D97-AF65-F5344CB8AC3E}">
        <p14:creationId xmlns:p14="http://schemas.microsoft.com/office/powerpoint/2010/main" val="208363767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135</a:t>
            </a:fld>
            <a:endParaRPr kumimoji="1" lang="ja-JP" altLang="en-US"/>
          </a:p>
        </p:txBody>
      </p:sp>
    </p:spTree>
    <p:extLst>
      <p:ext uri="{BB962C8B-B14F-4D97-AF65-F5344CB8AC3E}">
        <p14:creationId xmlns:p14="http://schemas.microsoft.com/office/powerpoint/2010/main" val="420014229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136</a:t>
            </a:fld>
            <a:endParaRPr kumimoji="1" lang="ja-JP" altLang="en-US"/>
          </a:p>
        </p:txBody>
      </p:sp>
    </p:spTree>
    <p:extLst>
      <p:ext uri="{BB962C8B-B14F-4D97-AF65-F5344CB8AC3E}">
        <p14:creationId xmlns:p14="http://schemas.microsoft.com/office/powerpoint/2010/main" val="85246966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140</a:t>
            </a:fld>
            <a:endParaRPr kumimoji="1" lang="ja-JP" altLang="en-US"/>
          </a:p>
        </p:txBody>
      </p:sp>
    </p:spTree>
    <p:extLst>
      <p:ext uri="{BB962C8B-B14F-4D97-AF65-F5344CB8AC3E}">
        <p14:creationId xmlns:p14="http://schemas.microsoft.com/office/powerpoint/2010/main" val="15926869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141</a:t>
            </a:fld>
            <a:endParaRPr kumimoji="1" lang="ja-JP" altLang="en-US"/>
          </a:p>
        </p:txBody>
      </p:sp>
    </p:spTree>
    <p:extLst>
      <p:ext uri="{BB962C8B-B14F-4D97-AF65-F5344CB8AC3E}">
        <p14:creationId xmlns:p14="http://schemas.microsoft.com/office/powerpoint/2010/main" val="226056137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142</a:t>
            </a:fld>
            <a:endParaRPr kumimoji="1" lang="ja-JP" altLang="en-US"/>
          </a:p>
        </p:txBody>
      </p:sp>
    </p:spTree>
    <p:extLst>
      <p:ext uri="{BB962C8B-B14F-4D97-AF65-F5344CB8AC3E}">
        <p14:creationId xmlns:p14="http://schemas.microsoft.com/office/powerpoint/2010/main" val="243592781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143</a:t>
            </a:fld>
            <a:endParaRPr kumimoji="1" lang="ja-JP" altLang="en-US"/>
          </a:p>
        </p:txBody>
      </p:sp>
    </p:spTree>
    <p:extLst>
      <p:ext uri="{BB962C8B-B14F-4D97-AF65-F5344CB8AC3E}">
        <p14:creationId xmlns:p14="http://schemas.microsoft.com/office/powerpoint/2010/main" val="197668802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144</a:t>
            </a:fld>
            <a:endParaRPr kumimoji="1" lang="ja-JP" altLang="en-US"/>
          </a:p>
        </p:txBody>
      </p:sp>
    </p:spTree>
    <p:extLst>
      <p:ext uri="{BB962C8B-B14F-4D97-AF65-F5344CB8AC3E}">
        <p14:creationId xmlns:p14="http://schemas.microsoft.com/office/powerpoint/2010/main" val="1317878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25</a:t>
            </a:fld>
            <a:endParaRPr kumimoji="1" lang="ja-JP" altLang="en-US"/>
          </a:p>
        </p:txBody>
      </p:sp>
    </p:spTree>
    <p:extLst>
      <p:ext uri="{BB962C8B-B14F-4D97-AF65-F5344CB8AC3E}">
        <p14:creationId xmlns:p14="http://schemas.microsoft.com/office/powerpoint/2010/main" val="268740908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145</a:t>
            </a:fld>
            <a:endParaRPr kumimoji="1" lang="ja-JP" altLang="en-US"/>
          </a:p>
        </p:txBody>
      </p:sp>
    </p:spTree>
    <p:extLst>
      <p:ext uri="{BB962C8B-B14F-4D97-AF65-F5344CB8AC3E}">
        <p14:creationId xmlns:p14="http://schemas.microsoft.com/office/powerpoint/2010/main" val="172866242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146</a:t>
            </a:fld>
            <a:endParaRPr kumimoji="1" lang="ja-JP" altLang="en-US"/>
          </a:p>
        </p:txBody>
      </p:sp>
    </p:spTree>
    <p:extLst>
      <p:ext uri="{BB962C8B-B14F-4D97-AF65-F5344CB8AC3E}">
        <p14:creationId xmlns:p14="http://schemas.microsoft.com/office/powerpoint/2010/main" val="374458064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147</a:t>
            </a:fld>
            <a:endParaRPr kumimoji="1" lang="ja-JP" altLang="en-US"/>
          </a:p>
        </p:txBody>
      </p:sp>
    </p:spTree>
    <p:extLst>
      <p:ext uri="{BB962C8B-B14F-4D97-AF65-F5344CB8AC3E}">
        <p14:creationId xmlns:p14="http://schemas.microsoft.com/office/powerpoint/2010/main" val="110500760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148</a:t>
            </a:fld>
            <a:endParaRPr kumimoji="1" lang="ja-JP" altLang="en-US"/>
          </a:p>
        </p:txBody>
      </p:sp>
    </p:spTree>
    <p:extLst>
      <p:ext uri="{BB962C8B-B14F-4D97-AF65-F5344CB8AC3E}">
        <p14:creationId xmlns:p14="http://schemas.microsoft.com/office/powerpoint/2010/main" val="284570439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149</a:t>
            </a:fld>
            <a:endParaRPr kumimoji="1" lang="ja-JP" altLang="en-US"/>
          </a:p>
        </p:txBody>
      </p:sp>
    </p:spTree>
    <p:extLst>
      <p:ext uri="{BB962C8B-B14F-4D97-AF65-F5344CB8AC3E}">
        <p14:creationId xmlns:p14="http://schemas.microsoft.com/office/powerpoint/2010/main" val="63575136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150</a:t>
            </a:fld>
            <a:endParaRPr kumimoji="1" lang="ja-JP" altLang="en-US"/>
          </a:p>
        </p:txBody>
      </p:sp>
    </p:spTree>
    <p:extLst>
      <p:ext uri="{BB962C8B-B14F-4D97-AF65-F5344CB8AC3E}">
        <p14:creationId xmlns:p14="http://schemas.microsoft.com/office/powerpoint/2010/main" val="157494102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151</a:t>
            </a:fld>
            <a:endParaRPr kumimoji="1" lang="ja-JP" altLang="en-US"/>
          </a:p>
        </p:txBody>
      </p:sp>
    </p:spTree>
    <p:extLst>
      <p:ext uri="{BB962C8B-B14F-4D97-AF65-F5344CB8AC3E}">
        <p14:creationId xmlns:p14="http://schemas.microsoft.com/office/powerpoint/2010/main" val="387120295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152</a:t>
            </a:fld>
            <a:endParaRPr kumimoji="1" lang="ja-JP" altLang="en-US"/>
          </a:p>
        </p:txBody>
      </p:sp>
    </p:spTree>
    <p:extLst>
      <p:ext uri="{BB962C8B-B14F-4D97-AF65-F5344CB8AC3E}">
        <p14:creationId xmlns:p14="http://schemas.microsoft.com/office/powerpoint/2010/main" val="60260343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153</a:t>
            </a:fld>
            <a:endParaRPr kumimoji="1" lang="ja-JP" altLang="en-US"/>
          </a:p>
        </p:txBody>
      </p:sp>
    </p:spTree>
    <p:extLst>
      <p:ext uri="{BB962C8B-B14F-4D97-AF65-F5344CB8AC3E}">
        <p14:creationId xmlns:p14="http://schemas.microsoft.com/office/powerpoint/2010/main" val="338270609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154</a:t>
            </a:fld>
            <a:endParaRPr kumimoji="1" lang="ja-JP" altLang="en-US"/>
          </a:p>
        </p:txBody>
      </p:sp>
    </p:spTree>
    <p:extLst>
      <p:ext uri="{BB962C8B-B14F-4D97-AF65-F5344CB8AC3E}">
        <p14:creationId xmlns:p14="http://schemas.microsoft.com/office/powerpoint/2010/main" val="1371436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26</a:t>
            </a:fld>
            <a:endParaRPr kumimoji="1" lang="ja-JP" altLang="en-US"/>
          </a:p>
        </p:txBody>
      </p:sp>
    </p:spTree>
    <p:extLst>
      <p:ext uri="{BB962C8B-B14F-4D97-AF65-F5344CB8AC3E}">
        <p14:creationId xmlns:p14="http://schemas.microsoft.com/office/powerpoint/2010/main" val="335548808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155</a:t>
            </a:fld>
            <a:endParaRPr kumimoji="1" lang="ja-JP" altLang="en-US"/>
          </a:p>
        </p:txBody>
      </p:sp>
    </p:spTree>
    <p:extLst>
      <p:ext uri="{BB962C8B-B14F-4D97-AF65-F5344CB8AC3E}">
        <p14:creationId xmlns:p14="http://schemas.microsoft.com/office/powerpoint/2010/main" val="103417552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156</a:t>
            </a:fld>
            <a:endParaRPr kumimoji="1" lang="ja-JP" altLang="en-US"/>
          </a:p>
        </p:txBody>
      </p:sp>
    </p:spTree>
    <p:extLst>
      <p:ext uri="{BB962C8B-B14F-4D97-AF65-F5344CB8AC3E}">
        <p14:creationId xmlns:p14="http://schemas.microsoft.com/office/powerpoint/2010/main" val="197777359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157</a:t>
            </a:fld>
            <a:endParaRPr kumimoji="1" lang="ja-JP" altLang="en-US"/>
          </a:p>
        </p:txBody>
      </p:sp>
    </p:spTree>
    <p:extLst>
      <p:ext uri="{BB962C8B-B14F-4D97-AF65-F5344CB8AC3E}">
        <p14:creationId xmlns:p14="http://schemas.microsoft.com/office/powerpoint/2010/main" val="263488166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158</a:t>
            </a:fld>
            <a:endParaRPr kumimoji="1" lang="ja-JP" altLang="en-US"/>
          </a:p>
        </p:txBody>
      </p:sp>
    </p:spTree>
    <p:extLst>
      <p:ext uri="{BB962C8B-B14F-4D97-AF65-F5344CB8AC3E}">
        <p14:creationId xmlns:p14="http://schemas.microsoft.com/office/powerpoint/2010/main" val="364529932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159</a:t>
            </a:fld>
            <a:endParaRPr kumimoji="1" lang="ja-JP" altLang="en-US"/>
          </a:p>
        </p:txBody>
      </p:sp>
    </p:spTree>
    <p:extLst>
      <p:ext uri="{BB962C8B-B14F-4D97-AF65-F5344CB8AC3E}">
        <p14:creationId xmlns:p14="http://schemas.microsoft.com/office/powerpoint/2010/main" val="2163105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27</a:t>
            </a:fld>
            <a:endParaRPr kumimoji="1" lang="ja-JP" altLang="en-US"/>
          </a:p>
        </p:txBody>
      </p:sp>
    </p:spTree>
    <p:extLst>
      <p:ext uri="{BB962C8B-B14F-4D97-AF65-F5344CB8AC3E}">
        <p14:creationId xmlns:p14="http://schemas.microsoft.com/office/powerpoint/2010/main" val="1169706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28</a:t>
            </a:fld>
            <a:endParaRPr kumimoji="1" lang="ja-JP" altLang="en-US"/>
          </a:p>
        </p:txBody>
      </p:sp>
    </p:spTree>
    <p:extLst>
      <p:ext uri="{BB962C8B-B14F-4D97-AF65-F5344CB8AC3E}">
        <p14:creationId xmlns:p14="http://schemas.microsoft.com/office/powerpoint/2010/main" val="1319675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29</a:t>
            </a:fld>
            <a:endParaRPr kumimoji="1" lang="ja-JP" altLang="en-US"/>
          </a:p>
        </p:txBody>
      </p:sp>
    </p:spTree>
    <p:extLst>
      <p:ext uri="{BB962C8B-B14F-4D97-AF65-F5344CB8AC3E}">
        <p14:creationId xmlns:p14="http://schemas.microsoft.com/office/powerpoint/2010/main" val="1902347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30</a:t>
            </a:fld>
            <a:endParaRPr kumimoji="1" lang="ja-JP" altLang="en-US"/>
          </a:p>
        </p:txBody>
      </p:sp>
    </p:spTree>
    <p:extLst>
      <p:ext uri="{BB962C8B-B14F-4D97-AF65-F5344CB8AC3E}">
        <p14:creationId xmlns:p14="http://schemas.microsoft.com/office/powerpoint/2010/main" val="35292440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31</a:t>
            </a:fld>
            <a:endParaRPr kumimoji="1" lang="ja-JP" altLang="en-US"/>
          </a:p>
        </p:txBody>
      </p:sp>
    </p:spTree>
    <p:extLst>
      <p:ext uri="{BB962C8B-B14F-4D97-AF65-F5344CB8AC3E}">
        <p14:creationId xmlns:p14="http://schemas.microsoft.com/office/powerpoint/2010/main" val="1592219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32</a:t>
            </a:fld>
            <a:endParaRPr kumimoji="1" lang="ja-JP" altLang="en-US"/>
          </a:p>
        </p:txBody>
      </p:sp>
    </p:spTree>
    <p:extLst>
      <p:ext uri="{BB962C8B-B14F-4D97-AF65-F5344CB8AC3E}">
        <p14:creationId xmlns:p14="http://schemas.microsoft.com/office/powerpoint/2010/main" val="42571405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33</a:t>
            </a:fld>
            <a:endParaRPr kumimoji="1" lang="ja-JP" altLang="en-US"/>
          </a:p>
        </p:txBody>
      </p:sp>
    </p:spTree>
    <p:extLst>
      <p:ext uri="{BB962C8B-B14F-4D97-AF65-F5344CB8AC3E}">
        <p14:creationId xmlns:p14="http://schemas.microsoft.com/office/powerpoint/2010/main" val="1239448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a:t>
            </a:fld>
            <a:endParaRPr kumimoji="1" lang="ja-JP" altLang="en-US"/>
          </a:p>
        </p:txBody>
      </p:sp>
    </p:spTree>
    <p:extLst>
      <p:ext uri="{BB962C8B-B14F-4D97-AF65-F5344CB8AC3E}">
        <p14:creationId xmlns:p14="http://schemas.microsoft.com/office/powerpoint/2010/main" val="26741069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34</a:t>
            </a:fld>
            <a:endParaRPr kumimoji="1" lang="ja-JP" altLang="en-US"/>
          </a:p>
        </p:txBody>
      </p:sp>
    </p:spTree>
    <p:extLst>
      <p:ext uri="{BB962C8B-B14F-4D97-AF65-F5344CB8AC3E}">
        <p14:creationId xmlns:p14="http://schemas.microsoft.com/office/powerpoint/2010/main" val="29000781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35</a:t>
            </a:fld>
            <a:endParaRPr kumimoji="1" lang="ja-JP" altLang="en-US"/>
          </a:p>
        </p:txBody>
      </p:sp>
    </p:spTree>
    <p:extLst>
      <p:ext uri="{BB962C8B-B14F-4D97-AF65-F5344CB8AC3E}">
        <p14:creationId xmlns:p14="http://schemas.microsoft.com/office/powerpoint/2010/main" val="22510771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36</a:t>
            </a:fld>
            <a:endParaRPr kumimoji="1" lang="ja-JP" altLang="en-US"/>
          </a:p>
        </p:txBody>
      </p:sp>
    </p:spTree>
    <p:extLst>
      <p:ext uri="{BB962C8B-B14F-4D97-AF65-F5344CB8AC3E}">
        <p14:creationId xmlns:p14="http://schemas.microsoft.com/office/powerpoint/2010/main" val="85099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37</a:t>
            </a:fld>
            <a:endParaRPr kumimoji="1" lang="ja-JP" altLang="en-US"/>
          </a:p>
        </p:txBody>
      </p:sp>
    </p:spTree>
    <p:extLst>
      <p:ext uri="{BB962C8B-B14F-4D97-AF65-F5344CB8AC3E}">
        <p14:creationId xmlns:p14="http://schemas.microsoft.com/office/powerpoint/2010/main" val="14410047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38</a:t>
            </a:fld>
            <a:endParaRPr kumimoji="1" lang="ja-JP" altLang="en-US"/>
          </a:p>
        </p:txBody>
      </p:sp>
    </p:spTree>
    <p:extLst>
      <p:ext uri="{BB962C8B-B14F-4D97-AF65-F5344CB8AC3E}">
        <p14:creationId xmlns:p14="http://schemas.microsoft.com/office/powerpoint/2010/main" val="301355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39</a:t>
            </a:fld>
            <a:endParaRPr kumimoji="1" lang="ja-JP" altLang="en-US"/>
          </a:p>
        </p:txBody>
      </p:sp>
    </p:spTree>
    <p:extLst>
      <p:ext uri="{BB962C8B-B14F-4D97-AF65-F5344CB8AC3E}">
        <p14:creationId xmlns:p14="http://schemas.microsoft.com/office/powerpoint/2010/main" val="12359679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40</a:t>
            </a:fld>
            <a:endParaRPr kumimoji="1" lang="ja-JP" altLang="en-US"/>
          </a:p>
        </p:txBody>
      </p:sp>
    </p:spTree>
    <p:extLst>
      <p:ext uri="{BB962C8B-B14F-4D97-AF65-F5344CB8AC3E}">
        <p14:creationId xmlns:p14="http://schemas.microsoft.com/office/powerpoint/2010/main" val="38609989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41</a:t>
            </a:fld>
            <a:endParaRPr kumimoji="1" lang="ja-JP" altLang="en-US"/>
          </a:p>
        </p:txBody>
      </p:sp>
    </p:spTree>
    <p:extLst>
      <p:ext uri="{BB962C8B-B14F-4D97-AF65-F5344CB8AC3E}">
        <p14:creationId xmlns:p14="http://schemas.microsoft.com/office/powerpoint/2010/main" val="6225863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44</a:t>
            </a:fld>
            <a:endParaRPr kumimoji="1" lang="ja-JP" altLang="en-US"/>
          </a:p>
        </p:txBody>
      </p:sp>
    </p:spTree>
    <p:extLst>
      <p:ext uri="{BB962C8B-B14F-4D97-AF65-F5344CB8AC3E}">
        <p14:creationId xmlns:p14="http://schemas.microsoft.com/office/powerpoint/2010/main" val="32432444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45</a:t>
            </a:fld>
            <a:endParaRPr kumimoji="1" lang="ja-JP" altLang="en-US"/>
          </a:p>
        </p:txBody>
      </p:sp>
    </p:spTree>
    <p:extLst>
      <p:ext uri="{BB962C8B-B14F-4D97-AF65-F5344CB8AC3E}">
        <p14:creationId xmlns:p14="http://schemas.microsoft.com/office/powerpoint/2010/main" val="2300985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a:t>
            </a:fld>
            <a:endParaRPr kumimoji="1" lang="ja-JP" altLang="en-US"/>
          </a:p>
        </p:txBody>
      </p:sp>
    </p:spTree>
    <p:extLst>
      <p:ext uri="{BB962C8B-B14F-4D97-AF65-F5344CB8AC3E}">
        <p14:creationId xmlns:p14="http://schemas.microsoft.com/office/powerpoint/2010/main" val="25332696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46</a:t>
            </a:fld>
            <a:endParaRPr kumimoji="1" lang="ja-JP" altLang="en-US"/>
          </a:p>
        </p:txBody>
      </p:sp>
    </p:spTree>
    <p:extLst>
      <p:ext uri="{BB962C8B-B14F-4D97-AF65-F5344CB8AC3E}">
        <p14:creationId xmlns:p14="http://schemas.microsoft.com/office/powerpoint/2010/main" val="24162738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47</a:t>
            </a:fld>
            <a:endParaRPr kumimoji="1" lang="ja-JP" altLang="en-US"/>
          </a:p>
        </p:txBody>
      </p:sp>
    </p:spTree>
    <p:extLst>
      <p:ext uri="{BB962C8B-B14F-4D97-AF65-F5344CB8AC3E}">
        <p14:creationId xmlns:p14="http://schemas.microsoft.com/office/powerpoint/2010/main" val="17391632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48</a:t>
            </a:fld>
            <a:endParaRPr kumimoji="1" lang="ja-JP" altLang="en-US"/>
          </a:p>
        </p:txBody>
      </p:sp>
    </p:spTree>
    <p:extLst>
      <p:ext uri="{BB962C8B-B14F-4D97-AF65-F5344CB8AC3E}">
        <p14:creationId xmlns:p14="http://schemas.microsoft.com/office/powerpoint/2010/main" val="16657289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49</a:t>
            </a:fld>
            <a:endParaRPr kumimoji="1" lang="ja-JP" altLang="en-US"/>
          </a:p>
        </p:txBody>
      </p:sp>
    </p:spTree>
    <p:extLst>
      <p:ext uri="{BB962C8B-B14F-4D97-AF65-F5344CB8AC3E}">
        <p14:creationId xmlns:p14="http://schemas.microsoft.com/office/powerpoint/2010/main" val="14504878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50</a:t>
            </a:fld>
            <a:endParaRPr kumimoji="1" lang="ja-JP" altLang="en-US"/>
          </a:p>
        </p:txBody>
      </p:sp>
    </p:spTree>
    <p:extLst>
      <p:ext uri="{BB962C8B-B14F-4D97-AF65-F5344CB8AC3E}">
        <p14:creationId xmlns:p14="http://schemas.microsoft.com/office/powerpoint/2010/main" val="42192080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51</a:t>
            </a:fld>
            <a:endParaRPr kumimoji="1" lang="ja-JP" altLang="en-US"/>
          </a:p>
        </p:txBody>
      </p:sp>
    </p:spTree>
    <p:extLst>
      <p:ext uri="{BB962C8B-B14F-4D97-AF65-F5344CB8AC3E}">
        <p14:creationId xmlns:p14="http://schemas.microsoft.com/office/powerpoint/2010/main" val="11720366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54</a:t>
            </a:fld>
            <a:endParaRPr kumimoji="1" lang="ja-JP" altLang="en-US"/>
          </a:p>
        </p:txBody>
      </p:sp>
    </p:spTree>
    <p:extLst>
      <p:ext uri="{BB962C8B-B14F-4D97-AF65-F5344CB8AC3E}">
        <p14:creationId xmlns:p14="http://schemas.microsoft.com/office/powerpoint/2010/main" val="25738215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55</a:t>
            </a:fld>
            <a:endParaRPr kumimoji="1" lang="ja-JP" altLang="en-US"/>
          </a:p>
        </p:txBody>
      </p:sp>
    </p:spTree>
    <p:extLst>
      <p:ext uri="{BB962C8B-B14F-4D97-AF65-F5344CB8AC3E}">
        <p14:creationId xmlns:p14="http://schemas.microsoft.com/office/powerpoint/2010/main" val="25968816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56</a:t>
            </a:fld>
            <a:endParaRPr kumimoji="1" lang="ja-JP" altLang="en-US"/>
          </a:p>
        </p:txBody>
      </p:sp>
    </p:spTree>
    <p:extLst>
      <p:ext uri="{BB962C8B-B14F-4D97-AF65-F5344CB8AC3E}">
        <p14:creationId xmlns:p14="http://schemas.microsoft.com/office/powerpoint/2010/main" val="13779449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57</a:t>
            </a:fld>
            <a:endParaRPr kumimoji="1" lang="ja-JP" altLang="en-US"/>
          </a:p>
        </p:txBody>
      </p:sp>
    </p:spTree>
    <p:extLst>
      <p:ext uri="{BB962C8B-B14F-4D97-AF65-F5344CB8AC3E}">
        <p14:creationId xmlns:p14="http://schemas.microsoft.com/office/powerpoint/2010/main" val="4237637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a:t>
            </a:fld>
            <a:endParaRPr kumimoji="1" lang="ja-JP" altLang="en-US"/>
          </a:p>
        </p:txBody>
      </p:sp>
    </p:spTree>
    <p:extLst>
      <p:ext uri="{BB962C8B-B14F-4D97-AF65-F5344CB8AC3E}">
        <p14:creationId xmlns:p14="http://schemas.microsoft.com/office/powerpoint/2010/main" val="39693868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58</a:t>
            </a:fld>
            <a:endParaRPr kumimoji="1" lang="ja-JP" altLang="en-US"/>
          </a:p>
        </p:txBody>
      </p:sp>
    </p:spTree>
    <p:extLst>
      <p:ext uri="{BB962C8B-B14F-4D97-AF65-F5344CB8AC3E}">
        <p14:creationId xmlns:p14="http://schemas.microsoft.com/office/powerpoint/2010/main" val="11199731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59</a:t>
            </a:fld>
            <a:endParaRPr kumimoji="1" lang="ja-JP" altLang="en-US"/>
          </a:p>
        </p:txBody>
      </p:sp>
    </p:spTree>
    <p:extLst>
      <p:ext uri="{BB962C8B-B14F-4D97-AF65-F5344CB8AC3E}">
        <p14:creationId xmlns:p14="http://schemas.microsoft.com/office/powerpoint/2010/main" val="27016182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60</a:t>
            </a:fld>
            <a:endParaRPr kumimoji="1" lang="ja-JP" altLang="en-US"/>
          </a:p>
        </p:txBody>
      </p:sp>
    </p:spTree>
    <p:extLst>
      <p:ext uri="{BB962C8B-B14F-4D97-AF65-F5344CB8AC3E}">
        <p14:creationId xmlns:p14="http://schemas.microsoft.com/office/powerpoint/2010/main" val="21309047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61</a:t>
            </a:fld>
            <a:endParaRPr kumimoji="1" lang="ja-JP" altLang="en-US"/>
          </a:p>
        </p:txBody>
      </p:sp>
    </p:spTree>
    <p:extLst>
      <p:ext uri="{BB962C8B-B14F-4D97-AF65-F5344CB8AC3E}">
        <p14:creationId xmlns:p14="http://schemas.microsoft.com/office/powerpoint/2010/main" val="5898962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62</a:t>
            </a:fld>
            <a:endParaRPr kumimoji="1" lang="ja-JP" altLang="en-US"/>
          </a:p>
        </p:txBody>
      </p:sp>
    </p:spTree>
    <p:extLst>
      <p:ext uri="{BB962C8B-B14F-4D97-AF65-F5344CB8AC3E}">
        <p14:creationId xmlns:p14="http://schemas.microsoft.com/office/powerpoint/2010/main" val="10312745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63</a:t>
            </a:fld>
            <a:endParaRPr kumimoji="1" lang="ja-JP" altLang="en-US"/>
          </a:p>
        </p:txBody>
      </p:sp>
    </p:spTree>
    <p:extLst>
      <p:ext uri="{BB962C8B-B14F-4D97-AF65-F5344CB8AC3E}">
        <p14:creationId xmlns:p14="http://schemas.microsoft.com/office/powerpoint/2010/main" val="35725779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64</a:t>
            </a:fld>
            <a:endParaRPr kumimoji="1" lang="ja-JP" altLang="en-US"/>
          </a:p>
        </p:txBody>
      </p:sp>
    </p:spTree>
    <p:extLst>
      <p:ext uri="{BB962C8B-B14F-4D97-AF65-F5344CB8AC3E}">
        <p14:creationId xmlns:p14="http://schemas.microsoft.com/office/powerpoint/2010/main" val="1698792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65</a:t>
            </a:fld>
            <a:endParaRPr kumimoji="1" lang="ja-JP" altLang="en-US"/>
          </a:p>
        </p:txBody>
      </p:sp>
    </p:spTree>
    <p:extLst>
      <p:ext uri="{BB962C8B-B14F-4D97-AF65-F5344CB8AC3E}">
        <p14:creationId xmlns:p14="http://schemas.microsoft.com/office/powerpoint/2010/main" val="20112908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66</a:t>
            </a:fld>
            <a:endParaRPr kumimoji="1" lang="ja-JP" altLang="en-US"/>
          </a:p>
        </p:txBody>
      </p:sp>
    </p:spTree>
    <p:extLst>
      <p:ext uri="{BB962C8B-B14F-4D97-AF65-F5344CB8AC3E}">
        <p14:creationId xmlns:p14="http://schemas.microsoft.com/office/powerpoint/2010/main" val="9895007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67</a:t>
            </a:fld>
            <a:endParaRPr kumimoji="1" lang="ja-JP" altLang="en-US"/>
          </a:p>
        </p:txBody>
      </p:sp>
    </p:spTree>
    <p:extLst>
      <p:ext uri="{BB962C8B-B14F-4D97-AF65-F5344CB8AC3E}">
        <p14:creationId xmlns:p14="http://schemas.microsoft.com/office/powerpoint/2010/main" val="12773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a:t>
            </a:fld>
            <a:endParaRPr kumimoji="1" lang="ja-JP" altLang="en-US"/>
          </a:p>
        </p:txBody>
      </p:sp>
    </p:spTree>
    <p:extLst>
      <p:ext uri="{BB962C8B-B14F-4D97-AF65-F5344CB8AC3E}">
        <p14:creationId xmlns:p14="http://schemas.microsoft.com/office/powerpoint/2010/main" val="6414590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71</a:t>
            </a:fld>
            <a:endParaRPr kumimoji="1" lang="ja-JP" altLang="en-US"/>
          </a:p>
        </p:txBody>
      </p:sp>
    </p:spTree>
    <p:extLst>
      <p:ext uri="{BB962C8B-B14F-4D97-AF65-F5344CB8AC3E}">
        <p14:creationId xmlns:p14="http://schemas.microsoft.com/office/powerpoint/2010/main" val="3651877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72</a:t>
            </a:fld>
            <a:endParaRPr kumimoji="1" lang="ja-JP" altLang="en-US"/>
          </a:p>
        </p:txBody>
      </p:sp>
    </p:spTree>
    <p:extLst>
      <p:ext uri="{BB962C8B-B14F-4D97-AF65-F5344CB8AC3E}">
        <p14:creationId xmlns:p14="http://schemas.microsoft.com/office/powerpoint/2010/main" val="40699348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73</a:t>
            </a:fld>
            <a:endParaRPr kumimoji="1" lang="ja-JP" altLang="en-US"/>
          </a:p>
        </p:txBody>
      </p:sp>
    </p:spTree>
    <p:extLst>
      <p:ext uri="{BB962C8B-B14F-4D97-AF65-F5344CB8AC3E}">
        <p14:creationId xmlns:p14="http://schemas.microsoft.com/office/powerpoint/2010/main" val="18113190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74</a:t>
            </a:fld>
            <a:endParaRPr kumimoji="1" lang="ja-JP" altLang="en-US"/>
          </a:p>
        </p:txBody>
      </p:sp>
    </p:spTree>
    <p:extLst>
      <p:ext uri="{BB962C8B-B14F-4D97-AF65-F5344CB8AC3E}">
        <p14:creationId xmlns:p14="http://schemas.microsoft.com/office/powerpoint/2010/main" val="42754879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75</a:t>
            </a:fld>
            <a:endParaRPr kumimoji="1" lang="ja-JP" altLang="en-US"/>
          </a:p>
        </p:txBody>
      </p:sp>
    </p:spTree>
    <p:extLst>
      <p:ext uri="{BB962C8B-B14F-4D97-AF65-F5344CB8AC3E}">
        <p14:creationId xmlns:p14="http://schemas.microsoft.com/office/powerpoint/2010/main" val="27410792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76</a:t>
            </a:fld>
            <a:endParaRPr kumimoji="1" lang="ja-JP" altLang="en-US"/>
          </a:p>
        </p:txBody>
      </p:sp>
    </p:spTree>
    <p:extLst>
      <p:ext uri="{BB962C8B-B14F-4D97-AF65-F5344CB8AC3E}">
        <p14:creationId xmlns:p14="http://schemas.microsoft.com/office/powerpoint/2010/main" val="787533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77</a:t>
            </a:fld>
            <a:endParaRPr kumimoji="1" lang="ja-JP" altLang="en-US"/>
          </a:p>
        </p:txBody>
      </p:sp>
    </p:spTree>
    <p:extLst>
      <p:ext uri="{BB962C8B-B14F-4D97-AF65-F5344CB8AC3E}">
        <p14:creationId xmlns:p14="http://schemas.microsoft.com/office/powerpoint/2010/main" val="16378902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78</a:t>
            </a:fld>
            <a:endParaRPr kumimoji="1" lang="ja-JP" altLang="en-US"/>
          </a:p>
        </p:txBody>
      </p:sp>
    </p:spTree>
    <p:extLst>
      <p:ext uri="{BB962C8B-B14F-4D97-AF65-F5344CB8AC3E}">
        <p14:creationId xmlns:p14="http://schemas.microsoft.com/office/powerpoint/2010/main" val="3547721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79</a:t>
            </a:fld>
            <a:endParaRPr kumimoji="1" lang="ja-JP" altLang="en-US"/>
          </a:p>
        </p:txBody>
      </p:sp>
    </p:spTree>
    <p:extLst>
      <p:ext uri="{BB962C8B-B14F-4D97-AF65-F5344CB8AC3E}">
        <p14:creationId xmlns:p14="http://schemas.microsoft.com/office/powerpoint/2010/main" val="33059740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80</a:t>
            </a:fld>
            <a:endParaRPr kumimoji="1" lang="ja-JP" altLang="en-US"/>
          </a:p>
        </p:txBody>
      </p:sp>
    </p:spTree>
    <p:extLst>
      <p:ext uri="{BB962C8B-B14F-4D97-AF65-F5344CB8AC3E}">
        <p14:creationId xmlns:p14="http://schemas.microsoft.com/office/powerpoint/2010/main" val="3719207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16</a:t>
            </a:fld>
            <a:endParaRPr kumimoji="1" lang="ja-JP" altLang="en-US"/>
          </a:p>
        </p:txBody>
      </p:sp>
    </p:spTree>
    <p:extLst>
      <p:ext uri="{BB962C8B-B14F-4D97-AF65-F5344CB8AC3E}">
        <p14:creationId xmlns:p14="http://schemas.microsoft.com/office/powerpoint/2010/main" val="20633835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81</a:t>
            </a:fld>
            <a:endParaRPr kumimoji="1" lang="ja-JP" altLang="en-US"/>
          </a:p>
        </p:txBody>
      </p:sp>
    </p:spTree>
    <p:extLst>
      <p:ext uri="{BB962C8B-B14F-4D97-AF65-F5344CB8AC3E}">
        <p14:creationId xmlns:p14="http://schemas.microsoft.com/office/powerpoint/2010/main" val="2138130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82</a:t>
            </a:fld>
            <a:endParaRPr kumimoji="1" lang="ja-JP" altLang="en-US"/>
          </a:p>
        </p:txBody>
      </p:sp>
    </p:spTree>
    <p:extLst>
      <p:ext uri="{BB962C8B-B14F-4D97-AF65-F5344CB8AC3E}">
        <p14:creationId xmlns:p14="http://schemas.microsoft.com/office/powerpoint/2010/main" val="29409901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83</a:t>
            </a:fld>
            <a:endParaRPr kumimoji="1" lang="ja-JP" altLang="en-US"/>
          </a:p>
        </p:txBody>
      </p:sp>
    </p:spTree>
    <p:extLst>
      <p:ext uri="{BB962C8B-B14F-4D97-AF65-F5344CB8AC3E}">
        <p14:creationId xmlns:p14="http://schemas.microsoft.com/office/powerpoint/2010/main" val="24656073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84</a:t>
            </a:fld>
            <a:endParaRPr kumimoji="1" lang="ja-JP" altLang="en-US"/>
          </a:p>
        </p:txBody>
      </p:sp>
    </p:spTree>
    <p:extLst>
      <p:ext uri="{BB962C8B-B14F-4D97-AF65-F5344CB8AC3E}">
        <p14:creationId xmlns:p14="http://schemas.microsoft.com/office/powerpoint/2010/main" val="12169592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85</a:t>
            </a:fld>
            <a:endParaRPr kumimoji="1" lang="ja-JP" altLang="en-US"/>
          </a:p>
        </p:txBody>
      </p:sp>
    </p:spTree>
    <p:extLst>
      <p:ext uri="{BB962C8B-B14F-4D97-AF65-F5344CB8AC3E}">
        <p14:creationId xmlns:p14="http://schemas.microsoft.com/office/powerpoint/2010/main" val="4175954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86</a:t>
            </a:fld>
            <a:endParaRPr kumimoji="1" lang="ja-JP" altLang="en-US"/>
          </a:p>
        </p:txBody>
      </p:sp>
    </p:spTree>
    <p:extLst>
      <p:ext uri="{BB962C8B-B14F-4D97-AF65-F5344CB8AC3E}">
        <p14:creationId xmlns:p14="http://schemas.microsoft.com/office/powerpoint/2010/main" val="37556339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87</a:t>
            </a:fld>
            <a:endParaRPr kumimoji="1" lang="ja-JP" altLang="en-US"/>
          </a:p>
        </p:txBody>
      </p:sp>
    </p:spTree>
    <p:extLst>
      <p:ext uri="{BB962C8B-B14F-4D97-AF65-F5344CB8AC3E}">
        <p14:creationId xmlns:p14="http://schemas.microsoft.com/office/powerpoint/2010/main" val="31757628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88</a:t>
            </a:fld>
            <a:endParaRPr kumimoji="1" lang="ja-JP" altLang="en-US"/>
          </a:p>
        </p:txBody>
      </p:sp>
    </p:spTree>
    <p:extLst>
      <p:ext uri="{BB962C8B-B14F-4D97-AF65-F5344CB8AC3E}">
        <p14:creationId xmlns:p14="http://schemas.microsoft.com/office/powerpoint/2010/main" val="11109793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89</a:t>
            </a:fld>
            <a:endParaRPr kumimoji="1" lang="ja-JP" altLang="en-US"/>
          </a:p>
        </p:txBody>
      </p:sp>
    </p:spTree>
    <p:extLst>
      <p:ext uri="{BB962C8B-B14F-4D97-AF65-F5344CB8AC3E}">
        <p14:creationId xmlns:p14="http://schemas.microsoft.com/office/powerpoint/2010/main" val="214833828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93</a:t>
            </a:fld>
            <a:endParaRPr kumimoji="1" lang="ja-JP" altLang="en-US"/>
          </a:p>
        </p:txBody>
      </p:sp>
    </p:spTree>
    <p:extLst>
      <p:ext uri="{BB962C8B-B14F-4D97-AF65-F5344CB8AC3E}">
        <p14:creationId xmlns:p14="http://schemas.microsoft.com/office/powerpoint/2010/main" val="2937909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19</a:t>
            </a:fld>
            <a:endParaRPr kumimoji="1" lang="ja-JP" altLang="en-US"/>
          </a:p>
        </p:txBody>
      </p:sp>
    </p:spTree>
    <p:extLst>
      <p:ext uri="{BB962C8B-B14F-4D97-AF65-F5344CB8AC3E}">
        <p14:creationId xmlns:p14="http://schemas.microsoft.com/office/powerpoint/2010/main" val="34384267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94</a:t>
            </a:fld>
            <a:endParaRPr kumimoji="1" lang="ja-JP" altLang="en-US"/>
          </a:p>
        </p:txBody>
      </p:sp>
    </p:spTree>
    <p:extLst>
      <p:ext uri="{BB962C8B-B14F-4D97-AF65-F5344CB8AC3E}">
        <p14:creationId xmlns:p14="http://schemas.microsoft.com/office/powerpoint/2010/main" val="14728693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95</a:t>
            </a:fld>
            <a:endParaRPr kumimoji="1" lang="ja-JP" altLang="en-US"/>
          </a:p>
        </p:txBody>
      </p:sp>
    </p:spTree>
    <p:extLst>
      <p:ext uri="{BB962C8B-B14F-4D97-AF65-F5344CB8AC3E}">
        <p14:creationId xmlns:p14="http://schemas.microsoft.com/office/powerpoint/2010/main" val="303153492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98</a:t>
            </a:fld>
            <a:endParaRPr kumimoji="1" lang="ja-JP" altLang="en-US"/>
          </a:p>
        </p:txBody>
      </p:sp>
    </p:spTree>
    <p:extLst>
      <p:ext uri="{BB962C8B-B14F-4D97-AF65-F5344CB8AC3E}">
        <p14:creationId xmlns:p14="http://schemas.microsoft.com/office/powerpoint/2010/main" val="3103427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99</a:t>
            </a:fld>
            <a:endParaRPr kumimoji="1" lang="ja-JP" altLang="en-US"/>
          </a:p>
        </p:txBody>
      </p:sp>
    </p:spTree>
    <p:extLst>
      <p:ext uri="{BB962C8B-B14F-4D97-AF65-F5344CB8AC3E}">
        <p14:creationId xmlns:p14="http://schemas.microsoft.com/office/powerpoint/2010/main" val="311360980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100</a:t>
            </a:fld>
            <a:endParaRPr kumimoji="1" lang="ja-JP" altLang="en-US"/>
          </a:p>
        </p:txBody>
      </p:sp>
    </p:spTree>
    <p:extLst>
      <p:ext uri="{BB962C8B-B14F-4D97-AF65-F5344CB8AC3E}">
        <p14:creationId xmlns:p14="http://schemas.microsoft.com/office/powerpoint/2010/main" val="6770257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101</a:t>
            </a:fld>
            <a:endParaRPr kumimoji="1" lang="ja-JP" altLang="en-US"/>
          </a:p>
        </p:txBody>
      </p:sp>
    </p:spTree>
    <p:extLst>
      <p:ext uri="{BB962C8B-B14F-4D97-AF65-F5344CB8AC3E}">
        <p14:creationId xmlns:p14="http://schemas.microsoft.com/office/powerpoint/2010/main" val="354784237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102</a:t>
            </a:fld>
            <a:endParaRPr kumimoji="1" lang="ja-JP" altLang="en-US"/>
          </a:p>
        </p:txBody>
      </p:sp>
    </p:spTree>
    <p:extLst>
      <p:ext uri="{BB962C8B-B14F-4D97-AF65-F5344CB8AC3E}">
        <p14:creationId xmlns:p14="http://schemas.microsoft.com/office/powerpoint/2010/main" val="7232734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103</a:t>
            </a:fld>
            <a:endParaRPr kumimoji="1" lang="ja-JP" altLang="en-US"/>
          </a:p>
        </p:txBody>
      </p:sp>
    </p:spTree>
    <p:extLst>
      <p:ext uri="{BB962C8B-B14F-4D97-AF65-F5344CB8AC3E}">
        <p14:creationId xmlns:p14="http://schemas.microsoft.com/office/powerpoint/2010/main" val="35678867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104</a:t>
            </a:fld>
            <a:endParaRPr kumimoji="1" lang="ja-JP" altLang="en-US"/>
          </a:p>
        </p:txBody>
      </p:sp>
    </p:spTree>
    <p:extLst>
      <p:ext uri="{BB962C8B-B14F-4D97-AF65-F5344CB8AC3E}">
        <p14:creationId xmlns:p14="http://schemas.microsoft.com/office/powerpoint/2010/main" val="414139015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105</a:t>
            </a:fld>
            <a:endParaRPr kumimoji="1" lang="ja-JP" altLang="en-US"/>
          </a:p>
        </p:txBody>
      </p:sp>
    </p:spTree>
    <p:extLst>
      <p:ext uri="{BB962C8B-B14F-4D97-AF65-F5344CB8AC3E}">
        <p14:creationId xmlns:p14="http://schemas.microsoft.com/office/powerpoint/2010/main" val="2684503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20</a:t>
            </a:fld>
            <a:endParaRPr kumimoji="1" lang="ja-JP" altLang="en-US"/>
          </a:p>
        </p:txBody>
      </p:sp>
    </p:spTree>
    <p:extLst>
      <p:ext uri="{BB962C8B-B14F-4D97-AF65-F5344CB8AC3E}">
        <p14:creationId xmlns:p14="http://schemas.microsoft.com/office/powerpoint/2010/main" val="390940055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106</a:t>
            </a:fld>
            <a:endParaRPr kumimoji="1" lang="ja-JP" altLang="en-US"/>
          </a:p>
        </p:txBody>
      </p:sp>
    </p:spTree>
    <p:extLst>
      <p:ext uri="{BB962C8B-B14F-4D97-AF65-F5344CB8AC3E}">
        <p14:creationId xmlns:p14="http://schemas.microsoft.com/office/powerpoint/2010/main" val="315505818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107</a:t>
            </a:fld>
            <a:endParaRPr kumimoji="1" lang="ja-JP" altLang="en-US"/>
          </a:p>
        </p:txBody>
      </p:sp>
    </p:spTree>
    <p:extLst>
      <p:ext uri="{BB962C8B-B14F-4D97-AF65-F5344CB8AC3E}">
        <p14:creationId xmlns:p14="http://schemas.microsoft.com/office/powerpoint/2010/main" val="417053770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108</a:t>
            </a:fld>
            <a:endParaRPr kumimoji="1" lang="ja-JP" altLang="en-US"/>
          </a:p>
        </p:txBody>
      </p:sp>
    </p:spTree>
    <p:extLst>
      <p:ext uri="{BB962C8B-B14F-4D97-AF65-F5344CB8AC3E}">
        <p14:creationId xmlns:p14="http://schemas.microsoft.com/office/powerpoint/2010/main" val="168186060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109</a:t>
            </a:fld>
            <a:endParaRPr kumimoji="1" lang="ja-JP" altLang="en-US"/>
          </a:p>
        </p:txBody>
      </p:sp>
    </p:spTree>
    <p:extLst>
      <p:ext uri="{BB962C8B-B14F-4D97-AF65-F5344CB8AC3E}">
        <p14:creationId xmlns:p14="http://schemas.microsoft.com/office/powerpoint/2010/main" val="289742982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110</a:t>
            </a:fld>
            <a:endParaRPr kumimoji="1" lang="ja-JP" altLang="en-US"/>
          </a:p>
        </p:txBody>
      </p:sp>
    </p:spTree>
    <p:extLst>
      <p:ext uri="{BB962C8B-B14F-4D97-AF65-F5344CB8AC3E}">
        <p14:creationId xmlns:p14="http://schemas.microsoft.com/office/powerpoint/2010/main" val="78513336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111</a:t>
            </a:fld>
            <a:endParaRPr kumimoji="1" lang="ja-JP" altLang="en-US"/>
          </a:p>
        </p:txBody>
      </p:sp>
    </p:spTree>
    <p:extLst>
      <p:ext uri="{BB962C8B-B14F-4D97-AF65-F5344CB8AC3E}">
        <p14:creationId xmlns:p14="http://schemas.microsoft.com/office/powerpoint/2010/main" val="275436700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112</a:t>
            </a:fld>
            <a:endParaRPr kumimoji="1" lang="ja-JP" altLang="en-US"/>
          </a:p>
        </p:txBody>
      </p:sp>
    </p:spTree>
    <p:extLst>
      <p:ext uri="{BB962C8B-B14F-4D97-AF65-F5344CB8AC3E}">
        <p14:creationId xmlns:p14="http://schemas.microsoft.com/office/powerpoint/2010/main" val="127265803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113</a:t>
            </a:fld>
            <a:endParaRPr kumimoji="1" lang="ja-JP" altLang="en-US"/>
          </a:p>
        </p:txBody>
      </p:sp>
    </p:spTree>
    <p:extLst>
      <p:ext uri="{BB962C8B-B14F-4D97-AF65-F5344CB8AC3E}">
        <p14:creationId xmlns:p14="http://schemas.microsoft.com/office/powerpoint/2010/main" val="237737098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114</a:t>
            </a:fld>
            <a:endParaRPr kumimoji="1" lang="ja-JP" altLang="en-US"/>
          </a:p>
        </p:txBody>
      </p:sp>
    </p:spTree>
    <p:extLst>
      <p:ext uri="{BB962C8B-B14F-4D97-AF65-F5344CB8AC3E}">
        <p14:creationId xmlns:p14="http://schemas.microsoft.com/office/powerpoint/2010/main" val="50254411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115</a:t>
            </a:fld>
            <a:endParaRPr kumimoji="1" lang="ja-JP" altLang="en-US"/>
          </a:p>
        </p:txBody>
      </p:sp>
    </p:spTree>
    <p:extLst>
      <p:ext uri="{BB962C8B-B14F-4D97-AF65-F5344CB8AC3E}">
        <p14:creationId xmlns:p14="http://schemas.microsoft.com/office/powerpoint/2010/main" val="358002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21</a:t>
            </a:fld>
            <a:endParaRPr kumimoji="1" lang="ja-JP" altLang="en-US"/>
          </a:p>
        </p:txBody>
      </p:sp>
    </p:spTree>
    <p:extLst>
      <p:ext uri="{BB962C8B-B14F-4D97-AF65-F5344CB8AC3E}">
        <p14:creationId xmlns:p14="http://schemas.microsoft.com/office/powerpoint/2010/main" val="20029511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116</a:t>
            </a:fld>
            <a:endParaRPr kumimoji="1" lang="ja-JP" altLang="en-US"/>
          </a:p>
        </p:txBody>
      </p:sp>
    </p:spTree>
    <p:extLst>
      <p:ext uri="{BB962C8B-B14F-4D97-AF65-F5344CB8AC3E}">
        <p14:creationId xmlns:p14="http://schemas.microsoft.com/office/powerpoint/2010/main" val="104120519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117</a:t>
            </a:fld>
            <a:endParaRPr kumimoji="1" lang="ja-JP" altLang="en-US"/>
          </a:p>
        </p:txBody>
      </p:sp>
    </p:spTree>
    <p:extLst>
      <p:ext uri="{BB962C8B-B14F-4D97-AF65-F5344CB8AC3E}">
        <p14:creationId xmlns:p14="http://schemas.microsoft.com/office/powerpoint/2010/main" val="217055996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118</a:t>
            </a:fld>
            <a:endParaRPr kumimoji="1" lang="ja-JP" altLang="en-US"/>
          </a:p>
        </p:txBody>
      </p:sp>
    </p:spTree>
    <p:extLst>
      <p:ext uri="{BB962C8B-B14F-4D97-AF65-F5344CB8AC3E}">
        <p14:creationId xmlns:p14="http://schemas.microsoft.com/office/powerpoint/2010/main" val="377946793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119</a:t>
            </a:fld>
            <a:endParaRPr kumimoji="1" lang="ja-JP" altLang="en-US"/>
          </a:p>
        </p:txBody>
      </p:sp>
    </p:spTree>
    <p:extLst>
      <p:ext uri="{BB962C8B-B14F-4D97-AF65-F5344CB8AC3E}">
        <p14:creationId xmlns:p14="http://schemas.microsoft.com/office/powerpoint/2010/main" val="93586455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120</a:t>
            </a:fld>
            <a:endParaRPr kumimoji="1" lang="ja-JP" altLang="en-US"/>
          </a:p>
        </p:txBody>
      </p:sp>
    </p:spTree>
    <p:extLst>
      <p:ext uri="{BB962C8B-B14F-4D97-AF65-F5344CB8AC3E}">
        <p14:creationId xmlns:p14="http://schemas.microsoft.com/office/powerpoint/2010/main" val="268082768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121</a:t>
            </a:fld>
            <a:endParaRPr kumimoji="1" lang="ja-JP" altLang="en-US"/>
          </a:p>
        </p:txBody>
      </p:sp>
    </p:spTree>
    <p:extLst>
      <p:ext uri="{BB962C8B-B14F-4D97-AF65-F5344CB8AC3E}">
        <p14:creationId xmlns:p14="http://schemas.microsoft.com/office/powerpoint/2010/main" val="178614678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123</a:t>
            </a:fld>
            <a:endParaRPr kumimoji="1" lang="ja-JP" altLang="en-US"/>
          </a:p>
        </p:txBody>
      </p:sp>
    </p:spTree>
    <p:extLst>
      <p:ext uri="{BB962C8B-B14F-4D97-AF65-F5344CB8AC3E}">
        <p14:creationId xmlns:p14="http://schemas.microsoft.com/office/powerpoint/2010/main" val="129566366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124</a:t>
            </a:fld>
            <a:endParaRPr kumimoji="1" lang="ja-JP" altLang="en-US"/>
          </a:p>
        </p:txBody>
      </p:sp>
    </p:spTree>
    <p:extLst>
      <p:ext uri="{BB962C8B-B14F-4D97-AF65-F5344CB8AC3E}">
        <p14:creationId xmlns:p14="http://schemas.microsoft.com/office/powerpoint/2010/main" val="287890294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125</a:t>
            </a:fld>
            <a:endParaRPr kumimoji="1" lang="ja-JP" altLang="en-US"/>
          </a:p>
        </p:txBody>
      </p:sp>
    </p:spTree>
    <p:extLst>
      <p:ext uri="{BB962C8B-B14F-4D97-AF65-F5344CB8AC3E}">
        <p14:creationId xmlns:p14="http://schemas.microsoft.com/office/powerpoint/2010/main" val="140858962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128</a:t>
            </a:fld>
            <a:endParaRPr kumimoji="1" lang="ja-JP" altLang="en-US"/>
          </a:p>
        </p:txBody>
      </p:sp>
    </p:spTree>
    <p:extLst>
      <p:ext uri="{BB962C8B-B14F-4D97-AF65-F5344CB8AC3E}">
        <p14:creationId xmlns:p14="http://schemas.microsoft.com/office/powerpoint/2010/main" val="3262392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D65F9CBF-9277-4391-B092-38EC13FCB7BF}" type="datetime1">
              <a:rPr kumimoji="1" lang="ja-JP" altLang="en-US" smtClean="0"/>
              <a:t>2020/10/23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416987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B07C7D9-E854-4B24-B5DC-1602D2B5CC6B}" type="datetime1">
              <a:rPr kumimoji="1" lang="ja-JP" altLang="en-US" smtClean="0"/>
              <a:t>2020/10/23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369385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512F1A3-1D4A-41C7-B440-6BB96B6C814F}" type="datetime1">
              <a:rPr kumimoji="1" lang="ja-JP" altLang="en-US" smtClean="0"/>
              <a:t>2020/10/23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723014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40C32E3-0B86-46FD-9279-BB11B81F5DB5}" type="datetime1">
              <a:rPr kumimoji="1" lang="ja-JP" altLang="en-US" smtClean="0"/>
              <a:t>2020/10/23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965811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6615FDB-B60B-480C-B2DD-39EB4331C132}" type="datetime1">
              <a:rPr kumimoji="1" lang="ja-JP" altLang="en-US" smtClean="0"/>
              <a:t>2020/10/23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996743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9C82A7A-A962-449B-BE1D-33A064148EA3}" type="datetime1">
              <a:rPr kumimoji="1" lang="ja-JP" altLang="en-US" smtClean="0"/>
              <a:t>2020/10/23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031430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2765FACE-E8B9-453B-8E14-E0DD3BB9C6CD}" type="datetime1">
              <a:rPr kumimoji="1" lang="ja-JP" altLang="en-US" smtClean="0"/>
              <a:t>2020/10/23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588529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F985A422-7226-4321-BA96-DC089FAE4579}" type="datetime1">
              <a:rPr kumimoji="1" lang="ja-JP" altLang="en-US" smtClean="0"/>
              <a:t>2020/10/23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049784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C2111F-BAC3-4D59-BE66-EEF4795323F2}" type="datetime1">
              <a:rPr kumimoji="1" lang="ja-JP" altLang="en-US" smtClean="0"/>
              <a:t>2020/10/23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672960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A75C7D3-28B0-45C6-874A-4899FA21DBAD}" type="datetime1">
              <a:rPr kumimoji="1" lang="ja-JP" altLang="en-US" smtClean="0"/>
              <a:t>2020/10/23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139265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1763C55-590F-477D-9454-5E7C90518C31}" type="datetime1">
              <a:rPr kumimoji="1" lang="ja-JP" altLang="en-US" smtClean="0"/>
              <a:t>2020/10/23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365337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B348BD-603F-4FB6-983F-29D7BE6DB16B}" type="datetime1">
              <a:rPr kumimoji="1" lang="ja-JP" altLang="en-US" smtClean="0"/>
              <a:t>2020/10/23</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7430389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hyperlink" Target="https://nablarch.github.io/docs/5u18/doc/application_framework/application_framework/libraries/validation/bean_validation.html" TargetMode="External"/><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hyperlink" Target="https://www.amazon.co.jp/dp/4873118158" TargetMode="External"/><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0.xml.rels><?xml version="1.0" encoding="UTF-8" standalone="yes"?>
<Relationships xmlns="http://schemas.openxmlformats.org/package/2006/relationships"><Relationship Id="rId3" Type="http://schemas.openxmlformats.org/officeDocument/2006/relationships/hyperlink" Target="https://12factor.net/ja/" TargetMode="External"/><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hyperlink" Target="https://nablarch.github.io/docs/LATEST/doc/application_framework/application_framework/cloud_native/containerize/index.html" TargetMode="External"/></Relationships>
</file>

<file path=ppt/slides/_rels/slide131.xml.rels><?xml version="1.0" encoding="UTF-8" standalone="yes"?>
<Relationships xmlns="http://schemas.openxmlformats.org/package/2006/relationships"><Relationship Id="rId3" Type="http://schemas.openxmlformats.org/officeDocument/2006/relationships/hyperlink" Target="https://fintan.jp/" TargetMode="External"/><Relationship Id="rId2" Type="http://schemas.openxmlformats.org/officeDocument/2006/relationships/notesSlide" Target="../notesSlides/notesSlide102.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hyperlink" Target="https://fintan.jp/?p=5952" TargetMode="Externa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hyperlink" Target="https://tidev-aizu.connpass.com/" TargetMode="Externa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3.xml"/><Relationship Id="rId1" Type="http://schemas.openxmlformats.org/officeDocument/2006/relationships/slideLayout" Target="../slideLayouts/slideLayout7.xml"/><Relationship Id="rId5" Type="http://schemas.openxmlformats.org/officeDocument/2006/relationships/hyperlink" Target="https://hrmos.co/pages/tissaiyo/jobs/20100400011" TargetMode="External"/><Relationship Id="rId4" Type="http://schemas.openxmlformats.org/officeDocument/2006/relationships/image" Target="../media/image31.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qiita.com/mserizawa/items/b833e407d89abd21ee72"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hyperlink" Target="https://qiita.com/uenosy/items/ba9dbc70781bddc4a491" TargetMode="External"/><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hyperlink" Target="https://qiita.com/uenosy/items/ba9dbc70781bddc4a491" TargetMode="External"/><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nablarch.github.io/docs/LATEST/doc/"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hyperlink" Target="https://nablarch.github.io/docs/LATEST/doc/application_framework/application_framework/web_service/rest/architecture.html#restful-web-service-architectur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nablarch.github.io/docs/LATEST/doc/application_framework/application_framework/blank_project/index.html"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nablarch.github.io/docs/LATEST/doc/application_framework/adaptors/router_adaptor.html"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nablarch.github.io/docs/LATEST/doc/application_framework/application_framework/libraries/repository.html"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nablarch.github.io/docs/LATEST/doc/application_framework/application_framework/handlers/rest/body_convert_handler.html"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flywaydb.org/"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hyperlink" Target="https://qiita.com/opengl-8080/items/6368c19a06521b65a655"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localhost:9080/api/test"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hyperlink" Target="http://localhost:9080/api/test"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qiita.com/kichion/items/aca19765cb16e7e65946"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fintan.jp/?p=5952" TargetMode="Externa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hyperlink" Target="https://nablarch.github.io/docs/LATEST/doc/application_framework/application_framework/libraries/database/database.html" TargetMode="External"/><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hyperlink" Target="https://nablarch.github.io/docs/LATEST/doc/application_framework/application_framework/libraries/database/universal_dao.html" TargetMode="Externa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D737E23-69BA-4A2B-9277-3980B0E15652}"/>
              </a:ext>
            </a:extLst>
          </p:cNvPr>
          <p:cNvSpPr>
            <a:spLocks noGrp="1"/>
          </p:cNvSpPr>
          <p:nvPr>
            <p:ph type="sldNum" sz="quarter" idx="12"/>
          </p:nvPr>
        </p:nvSpPr>
        <p:spPr/>
        <p:txBody>
          <a:bodyPr/>
          <a:lstStyle/>
          <a:p>
            <a:fld id="{A783C381-2822-4F05-8A88-66F73725CF2D}" type="slidenum">
              <a:rPr kumimoji="1" lang="ja-JP" altLang="en-US" smtClean="0"/>
              <a:t>1</a:t>
            </a:fld>
            <a:endParaRPr kumimoji="1" lang="ja-JP" altLang="en-US"/>
          </a:p>
        </p:txBody>
      </p:sp>
      <p:pic>
        <p:nvPicPr>
          <p:cNvPr id="7" name="Picture 2">
            <a:extLst>
              <a:ext uri="{FF2B5EF4-FFF2-40B4-BE49-F238E27FC236}">
                <a16:creationId xmlns:a16="http://schemas.microsoft.com/office/drawing/2014/main" id="{B3131485-F425-4A04-BC29-B15B0819C7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72D55880-EFE2-4736-96CB-4884686E16C8}"/>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24000" b="1" dirty="0">
                <a:solidFill>
                  <a:srgbClr val="FF0066"/>
                </a:solidFill>
                <a:latin typeface="Meiryo UI" panose="020B0604030504040204" pitchFamily="50" charset="-128"/>
                <a:ea typeface="Meiryo UI" panose="020B0604030504040204" pitchFamily="50" charset="-128"/>
              </a:rPr>
              <a:t>API</a:t>
            </a:r>
            <a:r>
              <a:rPr lang="ja-JP" altLang="en-US" sz="6000" b="1" dirty="0">
                <a:solidFill>
                  <a:srgbClr val="FF0066"/>
                </a:solidFill>
                <a:latin typeface="Meiryo UI" panose="020B0604030504040204" pitchFamily="50" charset="-128"/>
                <a:ea typeface="Meiryo UI" panose="020B0604030504040204" pitchFamily="50" charset="-128"/>
              </a:rPr>
              <a:t>　</a:t>
            </a:r>
            <a:r>
              <a:rPr lang="en-US" altLang="ja-JP" sz="6000" b="1" dirty="0">
                <a:solidFill>
                  <a:srgbClr val="FF0066"/>
                </a:solidFill>
                <a:latin typeface="Meiryo UI" panose="020B0604030504040204" pitchFamily="50" charset="-128"/>
                <a:ea typeface="Meiryo UI" panose="020B0604030504040204" pitchFamily="50" charset="-128"/>
              </a:rPr>
              <a:t>Hands-on</a:t>
            </a:r>
            <a:endParaRPr lang="en-US" altLang="ja-JP" sz="5400" b="1" dirty="0">
              <a:solidFill>
                <a:schemeClr val="bg1"/>
              </a:solidFill>
              <a:latin typeface="Meiryo UI" panose="020B0604030504040204" pitchFamily="50" charset="-128"/>
              <a:ea typeface="Meiryo UI" panose="020B0604030504040204" pitchFamily="50" charset="-128"/>
            </a:endParaRPr>
          </a:p>
          <a:p>
            <a:pPr algn="ctr"/>
            <a:r>
              <a:rPr lang="en-US" altLang="ja-JP" sz="5400" b="1" dirty="0">
                <a:solidFill>
                  <a:schemeClr val="bg1"/>
                </a:solidFill>
                <a:latin typeface="Meiryo UI" panose="020B0604030504040204" pitchFamily="50" charset="-128"/>
                <a:ea typeface="Meiryo UI" panose="020B0604030504040204" pitchFamily="50" charset="-128"/>
              </a:rPr>
              <a:t>Service</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Dev</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Engineer</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TAIKEN</a:t>
            </a:r>
            <a:endParaRPr lang="ja-JP" altLang="en-US" sz="5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61208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ハンズオンの進め方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スタッフが説明しながら作業→そのあとに参加者も作業・・・といったかたちで</a:t>
            </a:r>
            <a:r>
              <a:rPr kumimoji="1" lang="en-US" altLang="ja-JP" sz="2000" dirty="0">
                <a:highlight>
                  <a:srgbClr val="FFFF00"/>
                </a:highlight>
                <a:latin typeface="Meiryo UI" panose="020B0604030504040204" pitchFamily="50" charset="-128"/>
                <a:ea typeface="Meiryo UI" panose="020B0604030504040204" pitchFamily="50" charset="-128"/>
              </a:rPr>
              <a:t>Step</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by</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Step</a:t>
            </a:r>
            <a:r>
              <a:rPr kumimoji="1" lang="ja-JP" altLang="en-US" sz="2000" dirty="0">
                <a:latin typeface="Meiryo UI" panose="020B0604030504040204" pitchFamily="50" charset="-128"/>
                <a:ea typeface="Meiryo UI" panose="020B0604030504040204" pitchFamily="50" charset="-128"/>
              </a:rPr>
              <a:t>で進行します。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皆さんの作業状況を確認しながら進めます</a:t>
            </a:r>
            <a:r>
              <a:rPr kumimoji="1" lang="ja-JP" altLang="en-US" sz="2000" dirty="0">
                <a:latin typeface="Meiryo UI" panose="020B0604030504040204" pitchFamily="50" charset="-128"/>
                <a:ea typeface="Meiryo UI" panose="020B0604030504040204" pitchFamily="50" charset="-128"/>
              </a:rPr>
              <a:t>のでリアクションをお願いします。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つまった場合は声をかけてください。画面共有して問題解消にあたります。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質問は進行中いつでも大丈夫です。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質問タイム、休憩中も受け付けますので遠慮なく聞いてください！</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10</a:t>
            </a:fld>
            <a:endParaRPr kumimoji="1" lang="ja-JP" altLang="en-US"/>
          </a:p>
        </p:txBody>
      </p:sp>
    </p:spTree>
    <p:extLst>
      <p:ext uri="{BB962C8B-B14F-4D97-AF65-F5344CB8AC3E}">
        <p14:creationId xmlns:p14="http://schemas.microsoft.com/office/powerpoint/2010/main" val="296078443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1851533" y="2107121"/>
            <a:ext cx="8488933" cy="2643758"/>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authentication</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application</a:t>
            </a:r>
            <a:r>
              <a:rPr kumimoji="1" lang="ja-JP" altLang="en-US" sz="2800" b="1" dirty="0">
                <a:latin typeface="Meiryo UI" panose="020B0604030504040204" pitchFamily="50" charset="-128"/>
                <a:ea typeface="Meiryo UI" panose="020B0604030504040204" pitchFamily="50" charset="-128"/>
              </a:rPr>
              <a:t>パッケージの作成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100</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2157705" y="3170669"/>
            <a:ext cx="2173808" cy="369332"/>
          </a:xfrm>
          <a:prstGeom prst="rect">
            <a:avLst/>
          </a:prstGeom>
          <a:solidFill>
            <a:schemeClr val="bg1">
              <a:lumMod val="75000"/>
            </a:schemeClr>
          </a:solidFill>
        </p:spPr>
        <p:txBody>
          <a:bodyPr wrap="square" rtlCol="0" anchor="ctr">
            <a:spAutoFit/>
          </a:bodyPr>
          <a:lstStyle/>
          <a:p>
            <a:pPr algn="ctr"/>
            <a:r>
              <a:rPr kumimoji="1" lang="en-US" altLang="ja-JP">
                <a:solidFill>
                  <a:schemeClr val="bg1"/>
                </a:solidFill>
              </a:rPr>
              <a:t>AuthenticationAction</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4956948" y="3170669"/>
            <a:ext cx="228743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AuthenticationService</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4707793" y="2555768"/>
            <a:ext cx="5498448" cy="200216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1995094" y="2555768"/>
            <a:ext cx="2534433" cy="200216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8111083" y="3216565"/>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8313799" y="3668589"/>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AccountEntity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4331513" y="3355335"/>
            <a:ext cx="625435"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2"/>
            <a:endCxn id="14" idx="0"/>
          </p:cNvCxnSpPr>
          <p:nvPr/>
        </p:nvCxnSpPr>
        <p:spPr>
          <a:xfrm>
            <a:off x="6100668" y="3540001"/>
            <a:ext cx="0" cy="472969"/>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39F4B592-EFE2-4DF9-B4B7-F8D58F49B19F}"/>
              </a:ext>
            </a:extLst>
          </p:cNvPr>
          <p:cNvSpPr txBox="1"/>
          <p:nvPr/>
        </p:nvSpPr>
        <p:spPr>
          <a:xfrm>
            <a:off x="4956948" y="4012970"/>
            <a:ext cx="2287439" cy="369332"/>
          </a:xfrm>
          <a:prstGeom prst="rect">
            <a:avLst/>
          </a:prstGeom>
          <a:solidFill>
            <a:schemeClr val="accent4"/>
          </a:solidFill>
        </p:spPr>
        <p:txBody>
          <a:bodyPr wrap="square" rtlCol="0" anchor="ctr">
            <a:spAutoFit/>
          </a:bodyPr>
          <a:lstStyle/>
          <a:p>
            <a:pPr algn="ctr"/>
            <a:r>
              <a:rPr kumimoji="1" lang="en-US" altLang="ja-JP">
                <a:solidFill>
                  <a:schemeClr val="bg1"/>
                </a:solidFill>
              </a:rPr>
              <a:t>AuthenticationResult </a:t>
            </a:r>
            <a:endParaRPr kumimoji="1" lang="ja-JP" altLang="en-US" dirty="0">
              <a:solidFill>
                <a:schemeClr val="bg1"/>
              </a:solidFill>
            </a:endParaRPr>
          </a:p>
        </p:txBody>
      </p:sp>
      <p:cxnSp>
        <p:nvCxnSpPr>
          <p:cNvPr id="47" name="直線矢印コネクタ 46">
            <a:extLst>
              <a:ext uri="{FF2B5EF4-FFF2-40B4-BE49-F238E27FC236}">
                <a16:creationId xmlns:a16="http://schemas.microsoft.com/office/drawing/2014/main" id="{B17233D2-48B0-4625-A5EA-277D42E73C8B}"/>
              </a:ext>
            </a:extLst>
          </p:cNvPr>
          <p:cNvCxnSpPr>
            <a:cxnSpLocks/>
            <a:stCxn id="17" idx="3"/>
            <a:endCxn id="46" idx="1"/>
          </p:cNvCxnSpPr>
          <p:nvPr/>
        </p:nvCxnSpPr>
        <p:spPr>
          <a:xfrm>
            <a:off x="7244387" y="3355335"/>
            <a:ext cx="1069412" cy="497920"/>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76829CC7-23E6-4A5E-A6D9-5E6371317786}"/>
              </a:ext>
            </a:extLst>
          </p:cNvPr>
          <p:cNvCxnSpPr>
            <a:cxnSpLocks/>
            <a:stCxn id="9" idx="3"/>
            <a:endCxn id="14" idx="1"/>
          </p:cNvCxnSpPr>
          <p:nvPr/>
        </p:nvCxnSpPr>
        <p:spPr>
          <a:xfrm>
            <a:off x="4331513" y="3355335"/>
            <a:ext cx="625435" cy="842301"/>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57627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AccountEntity</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を確認します。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AccountEntity</a:t>
            </a:r>
            <a:r>
              <a:rPr kumimoji="1" lang="ja-JP" altLang="en-US" sz="2800" b="1" dirty="0">
                <a:latin typeface="Meiryo UI" panose="020B0604030504040204" pitchFamily="50" charset="-128"/>
                <a:ea typeface="Meiryo UI" panose="020B0604030504040204" pitchFamily="50" charset="-128"/>
              </a:rPr>
              <a:t>クラスの確認</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101</a:t>
            </a:fld>
            <a:endParaRPr kumimoji="1" lang="ja-JP" altLang="en-US"/>
          </a:p>
        </p:txBody>
      </p:sp>
      <p:sp>
        <p:nvSpPr>
          <p:cNvPr id="10" name="テキスト ボックス 9">
            <a:extLst>
              <a:ext uri="{FF2B5EF4-FFF2-40B4-BE49-F238E27FC236}">
                <a16:creationId xmlns:a16="http://schemas.microsoft.com/office/drawing/2014/main" id="{C0A6BB52-682E-4D8A-8043-A24A517600DF}"/>
              </a:ext>
            </a:extLst>
          </p:cNvPr>
          <p:cNvSpPr txBox="1"/>
          <p:nvPr/>
        </p:nvSpPr>
        <p:spPr>
          <a:xfrm>
            <a:off x="10768518" y="169054"/>
            <a:ext cx="1307547"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Reading</a:t>
            </a:r>
          </a:p>
        </p:txBody>
      </p:sp>
      <p:sp>
        <p:nvSpPr>
          <p:cNvPr id="2" name="Rectangle 1">
            <a:extLst>
              <a:ext uri="{FF2B5EF4-FFF2-40B4-BE49-F238E27FC236}">
                <a16:creationId xmlns:a16="http://schemas.microsoft.com/office/drawing/2014/main" id="{73659DC4-57B4-4528-B680-E08B2F1650E5}"/>
              </a:ext>
            </a:extLst>
          </p:cNvPr>
          <p:cNvSpPr>
            <a:spLocks noChangeArrowheads="1"/>
          </p:cNvSpPr>
          <p:nvPr/>
        </p:nvSpPr>
        <p:spPr bwMode="auto">
          <a:xfrm>
            <a:off x="5897461" y="1759564"/>
            <a:ext cx="3749878" cy="438581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com.example.authentication.application.entity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javax.persistence.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@Entity</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@Table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(name =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"account"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@Access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AccessType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FIELD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@Id</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getUserId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setUserId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getPassword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setPassword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password)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password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password;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7" name="Rectangle 2">
            <a:extLst>
              <a:ext uri="{FF2B5EF4-FFF2-40B4-BE49-F238E27FC236}">
                <a16:creationId xmlns:a16="http://schemas.microsoft.com/office/drawing/2014/main" id="{FF041EF6-DF41-432D-A06E-F6B8B19BDCA0}"/>
              </a:ext>
            </a:extLst>
          </p:cNvPr>
          <p:cNvSpPr>
            <a:spLocks noChangeArrowheads="1"/>
          </p:cNvSpPr>
          <p:nvPr/>
        </p:nvSpPr>
        <p:spPr bwMode="auto">
          <a:xfrm>
            <a:off x="2667698" y="3192846"/>
            <a:ext cx="2533475" cy="923330"/>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account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password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(user_id)</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8806474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AccountEntity</a:t>
            </a:r>
            <a:r>
              <a:rPr kumimoji="1" lang="ja-JP" altLang="en-US" sz="2000" dirty="0">
                <a:latin typeface="Meiryo UI" panose="020B0604030504040204" pitchFamily="50" charset="-128"/>
                <a:ea typeface="Meiryo UI" panose="020B0604030504040204" pitchFamily="50" charset="-128"/>
              </a:rPr>
              <a:t>クラスに対応する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AccountEntity.sql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ユーザー認証では名前とパスワードを使用しますが、</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それぞれテーブルが分かれています。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では、テーブルを結合して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検索する場合は</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を作成する必要があります。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名前でアカウント検索する</a:t>
            </a:r>
            <a:r>
              <a:rPr kumimoji="1" lang="en-US" altLang="ja-JP" sz="2800" b="1" dirty="0">
                <a:latin typeface="Meiryo UI" panose="020B0604030504040204" pitchFamily="50" charset="-128"/>
                <a:ea typeface="Meiryo UI" panose="020B0604030504040204" pitchFamily="50" charset="-128"/>
              </a:rPr>
              <a:t>SQL</a:t>
            </a:r>
            <a:r>
              <a:rPr kumimoji="1" lang="ja-JP" altLang="en-US" sz="2800" b="1" dirty="0">
                <a:latin typeface="Meiryo UI" panose="020B0604030504040204" pitchFamily="50" charset="-128"/>
                <a:ea typeface="Meiryo UI" panose="020B0604030504040204" pitchFamily="50" charset="-128"/>
              </a:rPr>
              <a:t>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102</a:t>
            </a:fld>
            <a:endParaRPr kumimoji="1" lang="ja-JP" altLang="en-US"/>
          </a:p>
        </p:txBody>
      </p:sp>
      <p:sp>
        <p:nvSpPr>
          <p:cNvPr id="5" name="Rectangle 1">
            <a:extLst>
              <a:ext uri="{FF2B5EF4-FFF2-40B4-BE49-F238E27FC236}">
                <a16:creationId xmlns:a16="http://schemas.microsoft.com/office/drawing/2014/main" id="{776D1A6D-E29C-40D8-A38C-674055726FC0}"/>
              </a:ext>
            </a:extLst>
          </p:cNvPr>
          <p:cNvSpPr>
            <a:spLocks noChangeArrowheads="1"/>
          </p:cNvSpPr>
          <p:nvPr/>
        </p:nvSpPr>
        <p:spPr bwMode="auto">
          <a:xfrm>
            <a:off x="6782499" y="1493885"/>
            <a:ext cx="3800213" cy="2031325"/>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password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name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FOREIGN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REFERENCES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8" name="Rectangle 2">
            <a:extLst>
              <a:ext uri="{FF2B5EF4-FFF2-40B4-BE49-F238E27FC236}">
                <a16:creationId xmlns:a16="http://schemas.microsoft.com/office/drawing/2014/main" id="{42D6CD3E-5B4C-444D-8773-4CE960E62979}"/>
              </a:ext>
            </a:extLst>
          </p:cNvPr>
          <p:cNvSpPr>
            <a:spLocks noChangeArrowheads="1"/>
          </p:cNvSpPr>
          <p:nvPr/>
        </p:nvSpPr>
        <p:spPr bwMode="auto">
          <a:xfrm>
            <a:off x="6782499" y="4113207"/>
            <a:ext cx="3242345" cy="14773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FIND_BY_USERNAME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select</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account.password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FROM</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INNER JOIN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account.user_id = user_profile.user_id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WHERE</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user_profile.name = :userName</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3811133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5DAEEF76-36C7-4AE3-BF5C-0D4FDD5163DE}"/>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3EA890EA-D727-4C6A-BF6B-FB64915A7FAE}"/>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AccountEntity</a:t>
            </a:r>
            <a:r>
              <a:rPr kumimoji="1" lang="ja-JP" altLang="en-US" sz="2000" dirty="0">
                <a:latin typeface="Meiryo UI" panose="020B0604030504040204" pitchFamily="50" charset="-128"/>
                <a:ea typeface="Meiryo UI" panose="020B0604030504040204" pitchFamily="50" charset="-128"/>
              </a:rPr>
              <a:t>クラスに対応する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AccountEntity.sql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ユーザー認証では名前とパスワードを使用しますが、</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それぞれテーブルが分かれています。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では、テーブルを結合して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検索する場合は</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を作成する必要があります。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名前でアカウント検索する</a:t>
            </a:r>
            <a:r>
              <a:rPr kumimoji="1" lang="en-US" altLang="ja-JP" sz="2800" b="1" dirty="0">
                <a:latin typeface="Meiryo UI" panose="020B0604030504040204" pitchFamily="50" charset="-128"/>
                <a:ea typeface="Meiryo UI" panose="020B0604030504040204" pitchFamily="50" charset="-128"/>
              </a:rPr>
              <a:t>SQL</a:t>
            </a:r>
            <a:r>
              <a:rPr kumimoji="1" lang="ja-JP" altLang="en-US" sz="2800" b="1" dirty="0">
                <a:latin typeface="Meiryo UI" panose="020B0604030504040204" pitchFamily="50" charset="-128"/>
                <a:ea typeface="Meiryo UI" panose="020B0604030504040204" pitchFamily="50" charset="-128"/>
              </a:rPr>
              <a:t>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103</a:t>
            </a:fld>
            <a:endParaRPr kumimoji="1" lang="ja-JP" altLang="en-US"/>
          </a:p>
        </p:txBody>
      </p:sp>
      <p:sp>
        <p:nvSpPr>
          <p:cNvPr id="5" name="Rectangle 1">
            <a:extLst>
              <a:ext uri="{FF2B5EF4-FFF2-40B4-BE49-F238E27FC236}">
                <a16:creationId xmlns:a16="http://schemas.microsoft.com/office/drawing/2014/main" id="{776D1A6D-E29C-40D8-A38C-674055726FC0}"/>
              </a:ext>
            </a:extLst>
          </p:cNvPr>
          <p:cNvSpPr>
            <a:spLocks noChangeArrowheads="1"/>
          </p:cNvSpPr>
          <p:nvPr/>
        </p:nvSpPr>
        <p:spPr bwMode="auto">
          <a:xfrm>
            <a:off x="6782499" y="1493885"/>
            <a:ext cx="3800213" cy="2031325"/>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password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name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FOREIGN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REFERENCES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16" name="Rectangle 2">
            <a:extLst>
              <a:ext uri="{FF2B5EF4-FFF2-40B4-BE49-F238E27FC236}">
                <a16:creationId xmlns:a16="http://schemas.microsoft.com/office/drawing/2014/main" id="{5D3F6F4B-6EF9-4755-9E60-8F63C470242D}"/>
              </a:ext>
            </a:extLst>
          </p:cNvPr>
          <p:cNvSpPr>
            <a:spLocks noChangeArrowheads="1"/>
          </p:cNvSpPr>
          <p:nvPr/>
        </p:nvSpPr>
        <p:spPr bwMode="auto">
          <a:xfrm>
            <a:off x="6782499" y="4113207"/>
            <a:ext cx="3242345" cy="14773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FIND_BY_USERNAME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select</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account.password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FROM</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INNER JOIN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account.user_id = user_profile.user_id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WHERE</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user_profile.name = :userName</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2641052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認証結果を表す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AuthenticationResult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AuthenticationResult</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104</a:t>
            </a:fld>
            <a:endParaRPr kumimoji="1" lang="ja-JP" altLang="en-US"/>
          </a:p>
        </p:txBody>
      </p:sp>
      <p:sp>
        <p:nvSpPr>
          <p:cNvPr id="2" name="Rectangle 1">
            <a:extLst>
              <a:ext uri="{FF2B5EF4-FFF2-40B4-BE49-F238E27FC236}">
                <a16:creationId xmlns:a16="http://schemas.microsoft.com/office/drawing/2014/main" id="{27C6F9FD-EA70-42B8-9C69-82594E678D2E}"/>
              </a:ext>
            </a:extLst>
          </p:cNvPr>
          <p:cNvSpPr>
            <a:spLocks noChangeArrowheads="1"/>
          </p:cNvSpPr>
          <p:nvPr/>
        </p:nvSpPr>
        <p:spPr bwMode="auto">
          <a:xfrm>
            <a:off x="5961776" y="1208485"/>
            <a:ext cx="4927134" cy="507831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com.example.authentication.application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status;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passwordMismatch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PASSWORD_MISMATCH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boolean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isFailed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if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(isFailed())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UnsupportedOperationException();</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enum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PASSWORD_MISMATCH</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9571583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4FCBAC80-3FE0-49EA-BF72-3AAEB32FE49F}"/>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D3FB2742-C80A-4C79-A172-CC4F908CE0CD}"/>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認証結果を表す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AuthenticationResult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AuthenticationResult</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105</a:t>
            </a:fld>
            <a:endParaRPr kumimoji="1" lang="ja-JP" altLang="en-US"/>
          </a:p>
        </p:txBody>
      </p:sp>
      <p:sp>
        <p:nvSpPr>
          <p:cNvPr id="11" name="Rectangle 1">
            <a:extLst>
              <a:ext uri="{FF2B5EF4-FFF2-40B4-BE49-F238E27FC236}">
                <a16:creationId xmlns:a16="http://schemas.microsoft.com/office/drawing/2014/main" id="{D9B8A4C2-27B4-4132-872B-57C45B274835}"/>
              </a:ext>
            </a:extLst>
          </p:cNvPr>
          <p:cNvSpPr>
            <a:spLocks noChangeArrowheads="1"/>
          </p:cNvSpPr>
          <p:nvPr/>
        </p:nvSpPr>
        <p:spPr bwMode="auto">
          <a:xfrm>
            <a:off x="5961776" y="1208485"/>
            <a:ext cx="4927134" cy="507831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com.example.authentication.application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status;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passwordMismatch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PASSWORD_MISMATCH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boolean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isFailed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if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(isFailed())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UnsupportedOperationException();</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enum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PASSWORD_MISMATCH</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40003082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AuthenticationService</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AuthenticationService</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106</a:t>
            </a:fld>
            <a:endParaRPr kumimoji="1" lang="ja-JP" altLang="en-US"/>
          </a:p>
        </p:txBody>
      </p:sp>
      <p:sp>
        <p:nvSpPr>
          <p:cNvPr id="5" name="Rectangle 1">
            <a:extLst>
              <a:ext uri="{FF2B5EF4-FFF2-40B4-BE49-F238E27FC236}">
                <a16:creationId xmlns:a16="http://schemas.microsoft.com/office/drawing/2014/main" id="{42F1821C-C245-4FD7-AEB7-D6B5C81D544E}"/>
              </a:ext>
            </a:extLst>
          </p:cNvPr>
          <p:cNvSpPr>
            <a:spLocks noChangeArrowheads="1"/>
          </p:cNvSpPr>
          <p:nvPr/>
        </p:nvSpPr>
        <p:spPr bwMode="auto">
          <a:xfrm>
            <a:off x="5452144" y="2133137"/>
            <a:ext cx="6316911" cy="3416320"/>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com.example.authentication.application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com.example.authentication.application.entity.AccountEntity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nablarch.common.dao.UniversalDao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authenticate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userName,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password)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 accountEntity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findAccount(userName);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if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(!password.equals(</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.getPassword()))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passwordMismatch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findAccount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userName)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condition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userName);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findBySqlFile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class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"FIND_BY_USERNAME"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condition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4313958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09BFEE2-0156-48CA-B555-D89F6E705B6B}"/>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B6989FD0-3B7A-4F4C-B98F-B59C55C1BCD2}"/>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AuthenticationService</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AuthenticationService</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107</a:t>
            </a:fld>
            <a:endParaRPr kumimoji="1" lang="ja-JP" altLang="en-US"/>
          </a:p>
        </p:txBody>
      </p:sp>
      <p:sp>
        <p:nvSpPr>
          <p:cNvPr id="5" name="Rectangle 1">
            <a:extLst>
              <a:ext uri="{FF2B5EF4-FFF2-40B4-BE49-F238E27FC236}">
                <a16:creationId xmlns:a16="http://schemas.microsoft.com/office/drawing/2014/main" id="{42F1821C-C245-4FD7-AEB7-D6B5C81D544E}"/>
              </a:ext>
            </a:extLst>
          </p:cNvPr>
          <p:cNvSpPr>
            <a:spLocks noChangeArrowheads="1"/>
          </p:cNvSpPr>
          <p:nvPr/>
        </p:nvSpPr>
        <p:spPr bwMode="auto">
          <a:xfrm>
            <a:off x="5452144" y="2133137"/>
            <a:ext cx="6316911" cy="3416320"/>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com.example.authentication.application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com.example.authentication.application.entity.AccountEntity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nablarch.common.dao.UniversalDao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authenticate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userName,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password)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 accountEntity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findAccount(userName);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if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(!password.equals(</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.getPassword()))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passwordMismatch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findAccount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userName)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condition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userName);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findBySqlFile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class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"FIND_BY_USERNAME"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condition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8584966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1851533" y="2107121"/>
            <a:ext cx="8488933" cy="2643758"/>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authentication</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api</a:t>
            </a:r>
            <a:r>
              <a:rPr kumimoji="1" lang="ja-JP" altLang="en-US" sz="2800" b="1" dirty="0">
                <a:latin typeface="Meiryo UI" panose="020B0604030504040204" pitchFamily="50" charset="-128"/>
                <a:ea typeface="Meiryo UI" panose="020B0604030504040204" pitchFamily="50" charset="-128"/>
              </a:rPr>
              <a:t>パッケージの作成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108</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2157705" y="3170669"/>
            <a:ext cx="2173808" cy="369332"/>
          </a:xfrm>
          <a:prstGeom prst="rect">
            <a:avLst/>
          </a:prstGeom>
          <a:solidFill>
            <a:schemeClr val="accent4"/>
          </a:solidFill>
        </p:spPr>
        <p:txBody>
          <a:bodyPr wrap="square" rtlCol="0" anchor="ctr">
            <a:spAutoFit/>
          </a:bodyPr>
          <a:lstStyle/>
          <a:p>
            <a:pPr algn="ctr"/>
            <a:r>
              <a:rPr kumimoji="1" lang="en-US" altLang="ja-JP">
                <a:solidFill>
                  <a:schemeClr val="bg1"/>
                </a:solidFill>
              </a:rPr>
              <a:t>AuthenticationAction</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4956948" y="3170669"/>
            <a:ext cx="228743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AuthenticationService</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4707793" y="2555768"/>
            <a:ext cx="5498448" cy="200216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1995094" y="2555768"/>
            <a:ext cx="2534433" cy="200216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8111083" y="3216565"/>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8313799" y="3668589"/>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AccountEntity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4331513" y="3355335"/>
            <a:ext cx="625435"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2"/>
            <a:endCxn id="14" idx="0"/>
          </p:cNvCxnSpPr>
          <p:nvPr/>
        </p:nvCxnSpPr>
        <p:spPr>
          <a:xfrm>
            <a:off x="6100668" y="3540001"/>
            <a:ext cx="0" cy="472969"/>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39F4B592-EFE2-4DF9-B4B7-F8D58F49B19F}"/>
              </a:ext>
            </a:extLst>
          </p:cNvPr>
          <p:cNvSpPr txBox="1"/>
          <p:nvPr/>
        </p:nvSpPr>
        <p:spPr>
          <a:xfrm>
            <a:off x="4956948" y="4012970"/>
            <a:ext cx="2287439" cy="369332"/>
          </a:xfrm>
          <a:prstGeom prst="rect">
            <a:avLst/>
          </a:prstGeom>
          <a:solidFill>
            <a:schemeClr val="bg1">
              <a:lumMod val="75000"/>
            </a:schemeClr>
          </a:solidFill>
        </p:spPr>
        <p:txBody>
          <a:bodyPr wrap="square" rtlCol="0" anchor="ctr">
            <a:spAutoFit/>
          </a:bodyPr>
          <a:lstStyle/>
          <a:p>
            <a:pPr algn="ctr"/>
            <a:r>
              <a:rPr kumimoji="1" lang="en-US" altLang="ja-JP">
                <a:solidFill>
                  <a:schemeClr val="bg1"/>
                </a:solidFill>
              </a:rPr>
              <a:t>AuthenticationResult </a:t>
            </a:r>
            <a:endParaRPr kumimoji="1" lang="ja-JP" altLang="en-US" dirty="0">
              <a:solidFill>
                <a:schemeClr val="bg1"/>
              </a:solidFill>
            </a:endParaRPr>
          </a:p>
        </p:txBody>
      </p:sp>
      <p:cxnSp>
        <p:nvCxnSpPr>
          <p:cNvPr id="47" name="直線矢印コネクタ 46">
            <a:extLst>
              <a:ext uri="{FF2B5EF4-FFF2-40B4-BE49-F238E27FC236}">
                <a16:creationId xmlns:a16="http://schemas.microsoft.com/office/drawing/2014/main" id="{B17233D2-48B0-4625-A5EA-277D42E73C8B}"/>
              </a:ext>
            </a:extLst>
          </p:cNvPr>
          <p:cNvCxnSpPr>
            <a:cxnSpLocks/>
            <a:stCxn id="17" idx="3"/>
            <a:endCxn id="46" idx="1"/>
          </p:cNvCxnSpPr>
          <p:nvPr/>
        </p:nvCxnSpPr>
        <p:spPr>
          <a:xfrm>
            <a:off x="7244387" y="3355335"/>
            <a:ext cx="1069412" cy="497920"/>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76829CC7-23E6-4A5E-A6D9-5E6371317786}"/>
              </a:ext>
            </a:extLst>
          </p:cNvPr>
          <p:cNvCxnSpPr>
            <a:cxnSpLocks/>
            <a:stCxn id="9" idx="3"/>
            <a:endCxn id="14" idx="1"/>
          </p:cNvCxnSpPr>
          <p:nvPr/>
        </p:nvCxnSpPr>
        <p:spPr>
          <a:xfrm>
            <a:off x="4331513" y="3355335"/>
            <a:ext cx="625435" cy="842301"/>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876406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外部から入力データを受け取る場合は入力値のチェックが必要です。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が提供する</a:t>
            </a:r>
            <a:r>
              <a:rPr kumimoji="1" lang="en-US" altLang="ja-JP" sz="2000" dirty="0">
                <a:latin typeface="Meiryo UI" panose="020B0604030504040204" pitchFamily="50" charset="-128"/>
                <a:ea typeface="Meiryo UI" panose="020B0604030504040204" pitchFamily="50" charset="-128"/>
              </a:rPr>
              <a:t>Bean</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Validation</a:t>
            </a:r>
            <a:r>
              <a:rPr kumimoji="1" lang="ja-JP" altLang="en-US" sz="2000" dirty="0">
                <a:latin typeface="Meiryo UI" panose="020B0604030504040204" pitchFamily="50" charset="-128"/>
                <a:ea typeface="Meiryo UI" panose="020B0604030504040204" pitchFamily="50" charset="-128"/>
              </a:rPr>
              <a:t>というバリデーション機能を使用します。</a:t>
            </a:r>
            <a:endParaRPr kumimoji="1" lang="en-US" altLang="ja-JP" sz="2000" dirty="0">
              <a:latin typeface="Meiryo UI" panose="020B0604030504040204" pitchFamily="50" charset="-128"/>
              <a:ea typeface="Meiryo UI" panose="020B0604030504040204" pitchFamily="50" charset="-128"/>
              <a:hlinkClick r:id="rId3"/>
            </a:endParaRPr>
          </a:p>
          <a:p>
            <a:pPr>
              <a:lnSpc>
                <a:spcPts val="3200"/>
              </a:lnSpc>
            </a:pPr>
            <a:endParaRPr kumimoji="1" lang="en-US" altLang="ja-JP" sz="2000" dirty="0">
              <a:latin typeface="Meiryo UI" panose="020B0604030504040204" pitchFamily="50" charset="-128"/>
              <a:ea typeface="Meiryo UI" panose="020B0604030504040204" pitchFamily="50" charset="-128"/>
              <a:hlinkClick r:id="rId3"/>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Bean</a:t>
            </a:r>
            <a:r>
              <a:rPr kumimoji="1" lang="ja-JP" altLang="en-US" sz="2000" dirty="0">
                <a:latin typeface="Meiryo UI" panose="020B0604030504040204" pitchFamily="50" charset="-128"/>
                <a:ea typeface="Meiryo UI" panose="020B0604030504040204" pitchFamily="50" charset="-128"/>
                <a:hlinkClick r:id="rId3"/>
              </a:rPr>
              <a:t> </a:t>
            </a:r>
            <a:r>
              <a:rPr kumimoji="1" lang="en-US" altLang="ja-JP" sz="2000" dirty="0">
                <a:latin typeface="Meiryo UI" panose="020B0604030504040204" pitchFamily="50" charset="-128"/>
                <a:ea typeface="Meiryo UI" panose="020B0604030504040204" pitchFamily="50" charset="-128"/>
                <a:hlinkClick r:id="rId3"/>
              </a:rPr>
              <a:t>Validation</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err="1">
                <a:latin typeface="Meiryo UI" panose="020B0604030504040204" pitchFamily="50" charset="-128"/>
                <a:ea typeface="Meiryo UI" panose="020B0604030504040204" pitchFamily="50" charset="-128"/>
              </a:rPr>
              <a:t>JavaEE</a:t>
            </a:r>
            <a:r>
              <a:rPr kumimoji="1" lang="ja-JP" altLang="en-US" sz="2000" dirty="0">
                <a:latin typeface="Meiryo UI" panose="020B0604030504040204" pitchFamily="50" charset="-128"/>
                <a:ea typeface="Meiryo UI" panose="020B0604030504040204" pitchFamily="50" charset="-128"/>
              </a:rPr>
              <a:t>の</a:t>
            </a:r>
            <a:r>
              <a:rPr kumimoji="1" lang="en-US" altLang="ja-JP" sz="2000" dirty="0">
                <a:latin typeface="Meiryo UI" panose="020B0604030504040204" pitchFamily="50" charset="-128"/>
                <a:ea typeface="Meiryo UI" panose="020B0604030504040204" pitchFamily="50" charset="-128"/>
              </a:rPr>
              <a:t>Bean Validation(JSR349)</a:t>
            </a:r>
            <a:r>
              <a:rPr kumimoji="1" lang="ja-JP" altLang="en-US" sz="2000" dirty="0">
                <a:latin typeface="Meiryo UI" panose="020B0604030504040204" pitchFamily="50" charset="-128"/>
                <a:ea typeface="Meiryo UI" panose="020B0604030504040204" pitchFamily="50" charset="-128"/>
              </a:rPr>
              <a:t>に準拠した入力値のチェック機能。</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アノテーションでチェック内容を指定します。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Bean</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a:latin typeface="Meiryo UI" panose="020B0604030504040204" pitchFamily="50" charset="-128"/>
                <a:ea typeface="Meiryo UI" panose="020B0604030504040204" pitchFamily="50" charset="-128"/>
              </a:rPr>
              <a:t>Validation</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109</a:t>
            </a:fld>
            <a:endParaRPr kumimoji="1" lang="ja-JP" altLang="en-US" dirty="0"/>
          </a:p>
        </p:txBody>
      </p:sp>
      <p:pic>
        <p:nvPicPr>
          <p:cNvPr id="5" name="図 4">
            <a:extLst>
              <a:ext uri="{FF2B5EF4-FFF2-40B4-BE49-F238E27FC236}">
                <a16:creationId xmlns:a16="http://schemas.microsoft.com/office/drawing/2014/main" id="{1F12F8BC-C128-4C93-AB7D-410EC04AFDBD}"/>
              </a:ext>
            </a:extLst>
          </p:cNvPr>
          <p:cNvPicPr>
            <a:picLocks noChangeAspect="1"/>
          </p:cNvPicPr>
          <p:nvPr/>
        </p:nvPicPr>
        <p:blipFill rotWithShape="1">
          <a:blip r:embed="rId4"/>
          <a:srcRect l="9476" t="14369" r="8334" b="7119"/>
          <a:stretch/>
        </p:blipFill>
        <p:spPr>
          <a:xfrm>
            <a:off x="1585520" y="4152700"/>
            <a:ext cx="2818701" cy="18623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96107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ハンズオンのスケジュール（全体</a:t>
            </a:r>
            <a:r>
              <a:rPr kumimoji="1" lang="en-US" altLang="ja-JP" sz="2800" b="1" dirty="0">
                <a:latin typeface="Meiryo UI" panose="020B0604030504040204" pitchFamily="50" charset="-128"/>
                <a:ea typeface="Meiryo UI" panose="020B0604030504040204" pitchFamily="50" charset="-128"/>
              </a:rPr>
              <a:t>180</a:t>
            </a:r>
            <a:r>
              <a:rPr kumimoji="1" lang="ja-JP" altLang="en-US" sz="2800" b="1" dirty="0">
                <a:latin typeface="Meiryo UI" panose="020B0604030504040204" pitchFamily="50" charset="-128"/>
                <a:ea typeface="Meiryo UI" panose="020B0604030504040204" pitchFamily="50" charset="-128"/>
              </a:rPr>
              <a:t>分）</a:t>
            </a:r>
            <a:endParaRPr kumimoji="1" lang="en-US" altLang="ja-JP" sz="2800" b="1"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7C05F45D-7830-43E3-8A6B-C907EAE8F0D7}"/>
              </a:ext>
            </a:extLst>
          </p:cNvPr>
          <p:cNvSpPr txBox="1"/>
          <p:nvPr/>
        </p:nvSpPr>
        <p:spPr>
          <a:xfrm>
            <a:off x="3949800" y="2647871"/>
            <a:ext cx="3663123" cy="1938992"/>
          </a:xfrm>
          <a:prstGeom prst="rect">
            <a:avLst/>
          </a:prstGeom>
          <a:noFill/>
        </p:spPr>
        <p:txBody>
          <a:bodyPr wrap="square" rtlCol="0">
            <a:spAutoFit/>
          </a:bodyPr>
          <a:lstStyle/>
          <a:p>
            <a:pPr>
              <a:lnSpc>
                <a:spcPts val="2400"/>
              </a:lnSpc>
            </a:pP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管理の開発（</a:t>
            </a:r>
            <a:r>
              <a:rPr kumimoji="1" lang="en-US" altLang="ja-JP" sz="2000" dirty="0">
                <a:highlight>
                  <a:srgbClr val="FFFF00"/>
                </a:highlight>
                <a:latin typeface="Meiryo UI" panose="020B0604030504040204" pitchFamily="50" charset="-128"/>
                <a:ea typeface="Meiryo UI" panose="020B0604030504040204" pitchFamily="50" charset="-128"/>
              </a:rPr>
              <a:t>60</a:t>
            </a:r>
            <a:r>
              <a:rPr kumimoji="1" lang="ja-JP" altLang="en-US" sz="2000" dirty="0">
                <a:highlight>
                  <a:srgbClr val="FFFF00"/>
                </a:highlight>
                <a:latin typeface="Meiryo UI" panose="020B0604030504040204" pitchFamily="50" charset="-128"/>
                <a:ea typeface="Meiryo UI" panose="020B0604030504040204" pitchFamily="50" charset="-128"/>
              </a:rPr>
              <a:t>分）</a:t>
            </a:r>
          </a:p>
          <a:p>
            <a:pPr>
              <a:lnSpc>
                <a:spcPts val="24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管理のアーキテクチャ</a:t>
            </a:r>
          </a:p>
          <a:p>
            <a:pPr>
              <a:lnSpc>
                <a:spcPts val="24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5</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一覧表示のテスト</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5</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A87B8056-8F6B-44D7-AE9A-4B88B17435E3}"/>
              </a:ext>
            </a:extLst>
          </p:cNvPr>
          <p:cNvSpPr txBox="1"/>
          <p:nvPr/>
        </p:nvSpPr>
        <p:spPr>
          <a:xfrm>
            <a:off x="692957" y="2647871"/>
            <a:ext cx="3663123" cy="1631216"/>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開発準備（</a:t>
            </a:r>
            <a:r>
              <a:rPr kumimoji="1" lang="en-US" altLang="ja-JP" sz="2000" dirty="0">
                <a:highlight>
                  <a:srgbClr val="FFFF00"/>
                </a:highlight>
                <a:latin typeface="Meiryo UI" panose="020B0604030504040204" pitchFamily="50" charset="-128"/>
                <a:ea typeface="Meiryo UI" panose="020B0604030504040204" pitchFamily="50" charset="-128"/>
              </a:rPr>
              <a:t>20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入門</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入門</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プロジェクトの作成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5</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F952C479-7B75-44D9-BDF3-616005DA247A}"/>
              </a:ext>
            </a:extLst>
          </p:cNvPr>
          <p:cNvSpPr txBox="1"/>
          <p:nvPr/>
        </p:nvSpPr>
        <p:spPr>
          <a:xfrm>
            <a:off x="692957" y="1523182"/>
            <a:ext cx="3663123" cy="400110"/>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オープニング（</a:t>
            </a:r>
            <a:r>
              <a:rPr kumimoji="1" lang="en-US" altLang="ja-JP" sz="2000" dirty="0">
                <a:highlight>
                  <a:srgbClr val="FFFF00"/>
                </a:highlight>
                <a:latin typeface="Meiryo UI" panose="020B0604030504040204" pitchFamily="50" charset="-128"/>
                <a:ea typeface="Meiryo UI" panose="020B0604030504040204" pitchFamily="50" charset="-128"/>
              </a:rPr>
              <a:t>10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4934DDC5-AAF0-4653-A5E9-3897E0933B13}"/>
              </a:ext>
            </a:extLst>
          </p:cNvPr>
          <p:cNvSpPr txBox="1"/>
          <p:nvPr/>
        </p:nvSpPr>
        <p:spPr>
          <a:xfrm>
            <a:off x="8169365" y="4707022"/>
            <a:ext cx="3663123" cy="707886"/>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クロージング（</a:t>
            </a:r>
            <a:r>
              <a:rPr kumimoji="1" lang="en-US" altLang="ja-JP" sz="2000" dirty="0">
                <a:highlight>
                  <a:srgbClr val="FFFF00"/>
                </a:highlight>
                <a:latin typeface="Meiryo UI" panose="020B0604030504040204" pitchFamily="50" charset="-128"/>
                <a:ea typeface="Meiryo UI" panose="020B0604030504040204" pitchFamily="50" charset="-128"/>
              </a:rPr>
              <a:t>20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アンケート（</a:t>
            </a:r>
            <a:r>
              <a:rPr kumimoji="1" lang="en-US" altLang="ja-JP" sz="2000" dirty="0">
                <a:highlight>
                  <a:srgbClr val="FFFF00"/>
                </a:highlight>
                <a:latin typeface="Meiryo UI" panose="020B0604030504040204" pitchFamily="50" charset="-128"/>
                <a:ea typeface="Meiryo UI" panose="020B0604030504040204" pitchFamily="50" charset="-128"/>
              </a:rPr>
              <a:t>10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5" name="矢印: 右 4">
            <a:extLst>
              <a:ext uri="{FF2B5EF4-FFF2-40B4-BE49-F238E27FC236}">
                <a16:creationId xmlns:a16="http://schemas.microsoft.com/office/drawing/2014/main" id="{C28D3AA8-4BFD-4BEC-BCF2-9B63378C4902}"/>
              </a:ext>
            </a:extLst>
          </p:cNvPr>
          <p:cNvSpPr/>
          <p:nvPr/>
        </p:nvSpPr>
        <p:spPr>
          <a:xfrm rot="5400000">
            <a:off x="1600884" y="2170198"/>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矢印: 右 7">
            <a:extLst>
              <a:ext uri="{FF2B5EF4-FFF2-40B4-BE49-F238E27FC236}">
                <a16:creationId xmlns:a16="http://schemas.microsoft.com/office/drawing/2014/main" id="{CDF59D9F-6942-483A-AE86-BDF85D6CEED9}"/>
              </a:ext>
            </a:extLst>
          </p:cNvPr>
          <p:cNvSpPr/>
          <p:nvPr/>
        </p:nvSpPr>
        <p:spPr>
          <a:xfrm>
            <a:off x="3288948" y="2870299"/>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矢印: 右 15">
            <a:extLst>
              <a:ext uri="{FF2B5EF4-FFF2-40B4-BE49-F238E27FC236}">
                <a16:creationId xmlns:a16="http://schemas.microsoft.com/office/drawing/2014/main" id="{CABADA7D-3165-4E1B-9C4E-EE9D429A519B}"/>
              </a:ext>
            </a:extLst>
          </p:cNvPr>
          <p:cNvSpPr/>
          <p:nvPr/>
        </p:nvSpPr>
        <p:spPr>
          <a:xfrm>
            <a:off x="7366666" y="2870299"/>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スライド番号プレースホルダー 6">
            <a:extLst>
              <a:ext uri="{FF2B5EF4-FFF2-40B4-BE49-F238E27FC236}">
                <a16:creationId xmlns:a16="http://schemas.microsoft.com/office/drawing/2014/main" id="{A971DDA2-26F7-4687-B6E8-2711A5301B7E}"/>
              </a:ext>
            </a:extLst>
          </p:cNvPr>
          <p:cNvSpPr>
            <a:spLocks noGrp="1"/>
          </p:cNvSpPr>
          <p:nvPr>
            <p:ph type="sldNum" sz="quarter" idx="12"/>
          </p:nvPr>
        </p:nvSpPr>
        <p:spPr>
          <a:xfrm>
            <a:off x="8610600" y="6083634"/>
            <a:ext cx="2743200" cy="365125"/>
          </a:xfrm>
        </p:spPr>
        <p:txBody>
          <a:bodyPr/>
          <a:lstStyle/>
          <a:p>
            <a:fld id="{A783C381-2822-4F05-8A88-66F73725CF2D}" type="slidenum">
              <a:rPr kumimoji="1" lang="ja-JP" altLang="en-US" smtClean="0"/>
              <a:t>11</a:t>
            </a:fld>
            <a:endParaRPr kumimoji="1" lang="ja-JP" altLang="en-US"/>
          </a:p>
        </p:txBody>
      </p:sp>
      <p:sp>
        <p:nvSpPr>
          <p:cNvPr id="10" name="テキスト ボックス 9">
            <a:extLst>
              <a:ext uri="{FF2B5EF4-FFF2-40B4-BE49-F238E27FC236}">
                <a16:creationId xmlns:a16="http://schemas.microsoft.com/office/drawing/2014/main" id="{7F702C54-F091-4F3E-8081-C2A131D272AB}"/>
              </a:ext>
            </a:extLst>
          </p:cNvPr>
          <p:cNvSpPr txBox="1"/>
          <p:nvPr/>
        </p:nvSpPr>
        <p:spPr>
          <a:xfrm>
            <a:off x="8021207" y="5550310"/>
            <a:ext cx="3751122" cy="400110"/>
          </a:xfrm>
          <a:prstGeom prst="rect">
            <a:avLst/>
          </a:prstGeom>
          <a:noFill/>
        </p:spPr>
        <p:txBody>
          <a:bodyPr wrap="square" rtlCol="0">
            <a:spAutoFit/>
          </a:bodyPr>
          <a:lstStyle/>
          <a:p>
            <a:pPr>
              <a:lnSpc>
                <a:spcPts val="2400"/>
              </a:lnSpc>
            </a:pPr>
            <a:r>
              <a:rPr kumimoji="1" lang="ja-JP" altLang="en-US" sz="2000" dirty="0">
                <a:latin typeface="Meiryo UI" panose="020B0604030504040204" pitchFamily="50" charset="-128"/>
                <a:ea typeface="Meiryo UI" panose="020B0604030504040204" pitchFamily="50" charset="-128"/>
              </a:rPr>
              <a:t>（付録）</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登録の作成</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テスト</a:t>
            </a:r>
            <a:endParaRPr kumimoji="1" lang="en-US" altLang="ja-JP" sz="2000"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9958509D-0E6A-407A-9C57-A99DAF43FAAF}"/>
              </a:ext>
            </a:extLst>
          </p:cNvPr>
          <p:cNvSpPr txBox="1"/>
          <p:nvPr/>
        </p:nvSpPr>
        <p:spPr>
          <a:xfrm>
            <a:off x="8021207" y="2647871"/>
            <a:ext cx="3663123" cy="1631216"/>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ユーザ認証の開発（</a:t>
            </a:r>
            <a:r>
              <a:rPr kumimoji="1" lang="en-US" altLang="ja-JP" sz="2000" dirty="0">
                <a:highlight>
                  <a:srgbClr val="FFFF00"/>
                </a:highlight>
                <a:latin typeface="Meiryo UI" panose="020B0604030504040204" pitchFamily="50" charset="-128"/>
                <a:ea typeface="Meiryo UI" panose="020B0604030504040204" pitchFamily="50" charset="-128"/>
              </a:rPr>
              <a:t>60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ユーザ認証のアーキテクチャ</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ログインの作成</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テスト</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ログアウトの作成</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テスト</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5</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p:txBody>
      </p:sp>
      <p:sp>
        <p:nvSpPr>
          <p:cNvPr id="13" name="矢印: 右 12">
            <a:extLst>
              <a:ext uri="{FF2B5EF4-FFF2-40B4-BE49-F238E27FC236}">
                <a16:creationId xmlns:a16="http://schemas.microsoft.com/office/drawing/2014/main" id="{AC2BEC67-C25D-4609-A15E-87CF10D911A5}"/>
              </a:ext>
            </a:extLst>
          </p:cNvPr>
          <p:cNvSpPr/>
          <p:nvPr/>
        </p:nvSpPr>
        <p:spPr>
          <a:xfrm rot="5400000">
            <a:off x="9407179" y="4186095"/>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89125345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ログイン状態の保持は従来の</a:t>
            </a:r>
            <a:r>
              <a:rPr kumimoji="1" lang="en-US" altLang="ja-JP" sz="2000" dirty="0">
                <a:latin typeface="Meiryo UI" panose="020B0604030504040204" pitchFamily="50" charset="-128"/>
                <a:ea typeface="Meiryo UI" panose="020B0604030504040204" pitchFamily="50" charset="-128"/>
              </a:rPr>
              <a:t>Web</a:t>
            </a:r>
            <a:r>
              <a:rPr kumimoji="1" lang="ja-JP" altLang="en-US" sz="2000" dirty="0">
                <a:latin typeface="Meiryo UI" panose="020B0604030504040204" pitchFamily="50" charset="-128"/>
                <a:ea typeface="Meiryo UI" panose="020B0604030504040204" pitchFamily="50" charset="-128"/>
              </a:rPr>
              <a:t>アプリと同じようにサーバーサイドで保持します。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は</a:t>
            </a:r>
            <a:r>
              <a:rPr kumimoji="1" lang="en-US" altLang="ja-JP" sz="2000" dirty="0" err="1">
                <a:latin typeface="Meiryo UI" panose="020B0604030504040204" pitchFamily="50" charset="-128"/>
                <a:ea typeface="Meiryo UI" panose="020B0604030504040204" pitchFamily="50" charset="-128"/>
              </a:rPr>
              <a:t>HttpSession</a:t>
            </a:r>
            <a:r>
              <a:rPr kumimoji="1" lang="ja-JP" altLang="en-US" sz="2000" dirty="0">
                <a:latin typeface="Meiryo UI" panose="020B0604030504040204" pitchFamily="50" charset="-128"/>
                <a:ea typeface="Meiryo UI" panose="020B0604030504040204" pitchFamily="50" charset="-128"/>
              </a:rPr>
              <a:t>を抽象化したセッションストア機能を提供しています。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セッションストア機能では</a:t>
            </a:r>
            <a:r>
              <a:rPr kumimoji="1" lang="ja-JP" altLang="en-US" sz="2000" dirty="0">
                <a:highlight>
                  <a:srgbClr val="FFFF00"/>
                </a:highlight>
                <a:latin typeface="Meiryo UI" panose="020B0604030504040204" pitchFamily="50" charset="-128"/>
                <a:ea typeface="Meiryo UI" panose="020B0604030504040204" pitchFamily="50" charset="-128"/>
              </a:rPr>
              <a:t>クッキー</a:t>
            </a:r>
            <a:r>
              <a:rPr kumimoji="1" lang="ja-JP" altLang="en-US" sz="2000" dirty="0">
                <a:latin typeface="Meiryo UI" panose="020B0604030504040204" pitchFamily="50" charset="-128"/>
                <a:ea typeface="Meiryo UI" panose="020B0604030504040204" pitchFamily="50" charset="-128"/>
              </a:rPr>
              <a:t>でユーザセッションを追跡します。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また、セッションストア機能はデータの</a:t>
            </a:r>
            <a:r>
              <a:rPr kumimoji="1" lang="ja-JP" altLang="en-US" sz="2000" dirty="0">
                <a:highlight>
                  <a:srgbClr val="FFFF00"/>
                </a:highlight>
                <a:latin typeface="Meiryo UI" panose="020B0604030504040204" pitchFamily="50" charset="-128"/>
                <a:ea typeface="Meiryo UI" panose="020B0604030504040204" pitchFamily="50" charset="-128"/>
              </a:rPr>
              <a:t>格納先</a:t>
            </a:r>
            <a:r>
              <a:rPr kumimoji="1" lang="ja-JP" altLang="en-US" sz="2000" dirty="0">
                <a:latin typeface="Meiryo UI" panose="020B0604030504040204" pitchFamily="50" charset="-128"/>
                <a:ea typeface="Meiryo UI" panose="020B0604030504040204" pitchFamily="50" charset="-128"/>
              </a:rPr>
              <a:t>を設定で切り替えられます。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セッションストア</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110</a:t>
            </a:fld>
            <a:endParaRPr kumimoji="1" lang="ja-JP" altLang="en-US"/>
          </a:p>
        </p:txBody>
      </p:sp>
      <p:sp>
        <p:nvSpPr>
          <p:cNvPr id="5" name="テキスト ボックス 4">
            <a:extLst>
              <a:ext uri="{FF2B5EF4-FFF2-40B4-BE49-F238E27FC236}">
                <a16:creationId xmlns:a16="http://schemas.microsoft.com/office/drawing/2014/main" id="{99E5E31C-CCBF-43A2-9A03-AB02BC4947C5}"/>
              </a:ext>
            </a:extLst>
          </p:cNvPr>
          <p:cNvSpPr txBox="1"/>
          <p:nvPr/>
        </p:nvSpPr>
        <p:spPr>
          <a:xfrm>
            <a:off x="4830465" y="4744146"/>
            <a:ext cx="1332115"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SessionUtil</a:t>
            </a:r>
            <a:endParaRPr kumimoji="1" lang="ja-JP" altLang="en-US" dirty="0">
              <a:solidFill>
                <a:schemeClr val="bg1"/>
              </a:solidFill>
            </a:endParaRPr>
          </a:p>
        </p:txBody>
      </p:sp>
      <p:sp>
        <p:nvSpPr>
          <p:cNvPr id="8" name="テキスト ボックス 7">
            <a:extLst>
              <a:ext uri="{FF2B5EF4-FFF2-40B4-BE49-F238E27FC236}">
                <a16:creationId xmlns:a16="http://schemas.microsoft.com/office/drawing/2014/main" id="{725A2B61-2CB6-4229-AB72-1649B9E1C8D2}"/>
              </a:ext>
            </a:extLst>
          </p:cNvPr>
          <p:cNvSpPr txBox="1"/>
          <p:nvPr/>
        </p:nvSpPr>
        <p:spPr>
          <a:xfrm>
            <a:off x="1433572" y="4744146"/>
            <a:ext cx="1552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XxxxAction</a:t>
            </a:r>
            <a:endParaRPr kumimoji="1" lang="ja-JP" altLang="en-US" dirty="0">
              <a:solidFill>
                <a:schemeClr val="bg1"/>
              </a:solidFill>
            </a:endParaRPr>
          </a:p>
        </p:txBody>
      </p:sp>
      <p:cxnSp>
        <p:nvCxnSpPr>
          <p:cNvPr id="9" name="直線矢印コネクタ 8">
            <a:extLst>
              <a:ext uri="{FF2B5EF4-FFF2-40B4-BE49-F238E27FC236}">
                <a16:creationId xmlns:a16="http://schemas.microsoft.com/office/drawing/2014/main" id="{17C2F5F4-2B5F-43A3-A477-1D013EA10929}"/>
              </a:ext>
            </a:extLst>
          </p:cNvPr>
          <p:cNvCxnSpPr>
            <a:cxnSpLocks/>
            <a:stCxn id="8" idx="3"/>
            <a:endCxn id="5" idx="1"/>
          </p:cNvCxnSpPr>
          <p:nvPr/>
        </p:nvCxnSpPr>
        <p:spPr>
          <a:xfrm>
            <a:off x="2986481" y="4928812"/>
            <a:ext cx="1843984"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D7AE582E-734C-438E-98BD-0B4B8099087D}"/>
              </a:ext>
            </a:extLst>
          </p:cNvPr>
          <p:cNvSpPr txBox="1"/>
          <p:nvPr/>
        </p:nvSpPr>
        <p:spPr>
          <a:xfrm>
            <a:off x="3203797" y="4480356"/>
            <a:ext cx="1409351" cy="353558"/>
          </a:xfrm>
          <a:prstGeom prst="rect">
            <a:avLst/>
          </a:prstGeom>
          <a:noFill/>
        </p:spPr>
        <p:txBody>
          <a:bodyPr wrap="square" lIns="0" tIns="0" rIns="0" bIns="0" rtlCol="0" anchor="ctr" anchorCtr="0">
            <a:spAutoFit/>
          </a:bodyPr>
          <a:lstStyle/>
          <a:p>
            <a:pPr algn="ctr">
              <a:lnSpc>
                <a:spcPts val="3200"/>
              </a:lnSpc>
            </a:pPr>
            <a:r>
              <a:rPr kumimoji="1" lang="ja-JP" altLang="en-US" sz="1400" dirty="0">
                <a:latin typeface="Meiryo UI" panose="020B0604030504040204" pitchFamily="50" charset="-128"/>
                <a:ea typeface="Meiryo UI" panose="020B0604030504040204" pitchFamily="50" charset="-128"/>
              </a:rPr>
              <a:t>保存</a:t>
            </a:r>
            <a:r>
              <a:rPr kumimoji="1" lang="en-US" altLang="ja-JP" sz="1400" dirty="0">
                <a:latin typeface="Meiryo UI" panose="020B0604030504040204" pitchFamily="50" charset="-128"/>
                <a:ea typeface="Meiryo UI" panose="020B0604030504040204" pitchFamily="50" charset="-128"/>
              </a:rPr>
              <a:t>/</a:t>
            </a:r>
            <a:r>
              <a:rPr kumimoji="1" lang="ja-JP" altLang="en-US" sz="1400" dirty="0">
                <a:latin typeface="Meiryo UI" panose="020B0604030504040204" pitchFamily="50" charset="-128"/>
                <a:ea typeface="Meiryo UI" panose="020B0604030504040204" pitchFamily="50" charset="-128"/>
              </a:rPr>
              <a:t>取得</a:t>
            </a:r>
            <a:endParaRPr kumimoji="1" lang="en-US" altLang="ja-JP" sz="1400" dirty="0">
              <a:latin typeface="Meiryo UI" panose="020B0604030504040204" pitchFamily="50" charset="-128"/>
              <a:ea typeface="Meiryo UI" panose="020B0604030504040204" pitchFamily="50" charset="-128"/>
            </a:endParaRPr>
          </a:p>
        </p:txBody>
      </p:sp>
      <p:sp>
        <p:nvSpPr>
          <p:cNvPr id="17" name="円柱 16">
            <a:extLst>
              <a:ext uri="{FF2B5EF4-FFF2-40B4-BE49-F238E27FC236}">
                <a16:creationId xmlns:a16="http://schemas.microsoft.com/office/drawing/2014/main" id="{5BE74912-519C-499B-98D2-F9CE63BE7C3B}"/>
              </a:ext>
            </a:extLst>
          </p:cNvPr>
          <p:cNvSpPr/>
          <p:nvPr/>
        </p:nvSpPr>
        <p:spPr>
          <a:xfrm>
            <a:off x="8006564" y="4586788"/>
            <a:ext cx="1115736" cy="711356"/>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DB</a:t>
            </a:r>
            <a:endParaRPr kumimoji="1" lang="ja-JP" altLang="en-US" dirty="0"/>
          </a:p>
        </p:txBody>
      </p:sp>
      <p:sp>
        <p:nvSpPr>
          <p:cNvPr id="19" name="円柱 18">
            <a:extLst>
              <a:ext uri="{FF2B5EF4-FFF2-40B4-BE49-F238E27FC236}">
                <a16:creationId xmlns:a16="http://schemas.microsoft.com/office/drawing/2014/main" id="{BAF6E9B6-5D4E-426A-8203-4B0879D117B0}"/>
              </a:ext>
            </a:extLst>
          </p:cNvPr>
          <p:cNvSpPr/>
          <p:nvPr/>
        </p:nvSpPr>
        <p:spPr>
          <a:xfrm>
            <a:off x="8006564" y="5527339"/>
            <a:ext cx="1115736" cy="711356"/>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Redis</a:t>
            </a:r>
            <a:endParaRPr kumimoji="1" lang="ja-JP" altLang="en-US" dirty="0"/>
          </a:p>
        </p:txBody>
      </p:sp>
      <p:sp>
        <p:nvSpPr>
          <p:cNvPr id="21" name="円柱 20">
            <a:extLst>
              <a:ext uri="{FF2B5EF4-FFF2-40B4-BE49-F238E27FC236}">
                <a16:creationId xmlns:a16="http://schemas.microsoft.com/office/drawing/2014/main" id="{6D8AC8B7-C567-4387-A435-DF0A6417A008}"/>
              </a:ext>
            </a:extLst>
          </p:cNvPr>
          <p:cNvSpPr/>
          <p:nvPr/>
        </p:nvSpPr>
        <p:spPr>
          <a:xfrm>
            <a:off x="8006564" y="3646237"/>
            <a:ext cx="1332114" cy="711356"/>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HttpSession</a:t>
            </a:r>
            <a:endParaRPr kumimoji="1" lang="ja-JP" altLang="en-US" dirty="0"/>
          </a:p>
        </p:txBody>
      </p:sp>
      <p:cxnSp>
        <p:nvCxnSpPr>
          <p:cNvPr id="22" name="直線矢印コネクタ 21">
            <a:extLst>
              <a:ext uri="{FF2B5EF4-FFF2-40B4-BE49-F238E27FC236}">
                <a16:creationId xmlns:a16="http://schemas.microsoft.com/office/drawing/2014/main" id="{5D088BBA-9260-485A-B199-DADD4506ADFD}"/>
              </a:ext>
            </a:extLst>
          </p:cNvPr>
          <p:cNvCxnSpPr>
            <a:cxnSpLocks/>
            <a:stCxn id="5" idx="3"/>
            <a:endCxn id="21" idx="2"/>
          </p:cNvCxnSpPr>
          <p:nvPr/>
        </p:nvCxnSpPr>
        <p:spPr>
          <a:xfrm flipV="1">
            <a:off x="6162580" y="4001915"/>
            <a:ext cx="1843984" cy="926897"/>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2253F79A-B8B6-424F-9B0A-9DB63D0D5523}"/>
              </a:ext>
            </a:extLst>
          </p:cNvPr>
          <p:cNvCxnSpPr>
            <a:cxnSpLocks/>
            <a:stCxn id="5" idx="3"/>
            <a:endCxn id="17" idx="2"/>
          </p:cNvCxnSpPr>
          <p:nvPr/>
        </p:nvCxnSpPr>
        <p:spPr>
          <a:xfrm>
            <a:off x="6162580" y="4928812"/>
            <a:ext cx="1843984" cy="13654"/>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65D7B723-8C08-4738-A007-1C65997DA0AB}"/>
              </a:ext>
            </a:extLst>
          </p:cNvPr>
          <p:cNvCxnSpPr>
            <a:cxnSpLocks/>
            <a:stCxn id="5" idx="3"/>
            <a:endCxn id="19" idx="2"/>
          </p:cNvCxnSpPr>
          <p:nvPr/>
        </p:nvCxnSpPr>
        <p:spPr>
          <a:xfrm>
            <a:off x="6162580" y="4928812"/>
            <a:ext cx="1843984" cy="954205"/>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706021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AuthenticationAction</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ログイン失敗時はステータスコード</a:t>
            </a:r>
            <a:r>
              <a:rPr kumimoji="1" lang="en-US" altLang="ja-JP" sz="2000" dirty="0">
                <a:latin typeface="Meiryo UI" panose="020B0604030504040204" pitchFamily="50" charset="-128"/>
                <a:ea typeface="Meiryo UI" panose="020B0604030504040204" pitchFamily="50" charset="-128"/>
              </a:rPr>
              <a:t>403</a:t>
            </a:r>
            <a:r>
              <a:rPr kumimoji="1" lang="ja-JP" altLang="en-US" sz="2000" dirty="0">
                <a:latin typeface="Meiryo UI" panose="020B0604030504040204" pitchFamily="50" charset="-128"/>
                <a:ea typeface="Meiryo UI" panose="020B0604030504040204" pitchFamily="50" charset="-128"/>
              </a:rPr>
              <a:t>の</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エラーレスポンスをスローします。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ログイン成功時はログイン状態を保存します。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SessionUtil#invalidate</a:t>
            </a:r>
            <a:r>
              <a:rPr kumimoji="1" lang="ja-JP" altLang="en-US" sz="2000" dirty="0">
                <a:latin typeface="Meiryo UI" panose="020B0604030504040204" pitchFamily="50" charset="-128"/>
                <a:ea typeface="Meiryo UI" panose="020B0604030504040204" pitchFamily="50" charset="-128"/>
              </a:rPr>
              <a:t>で状態を破棄し、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SessionUtil#put</a:t>
            </a:r>
            <a:r>
              <a:rPr kumimoji="1" lang="ja-JP" altLang="en-US" sz="2000" dirty="0">
                <a:latin typeface="Meiryo UI" panose="020B0604030504040204" pitchFamily="50" charset="-128"/>
                <a:ea typeface="Meiryo UI" panose="020B0604030504040204" pitchFamily="50" charset="-128"/>
              </a:rPr>
              <a:t>でログイン状態として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を保存します。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AuthenticationAction</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111</a:t>
            </a:fld>
            <a:endParaRPr kumimoji="1" lang="ja-JP" altLang="en-US"/>
          </a:p>
        </p:txBody>
      </p:sp>
      <p:sp>
        <p:nvSpPr>
          <p:cNvPr id="7" name="Rectangle 2">
            <a:extLst>
              <a:ext uri="{FF2B5EF4-FFF2-40B4-BE49-F238E27FC236}">
                <a16:creationId xmlns:a16="http://schemas.microsoft.com/office/drawing/2014/main" id="{2EFCE55C-B9D1-46D1-8068-531121D60618}"/>
              </a:ext>
            </a:extLst>
          </p:cNvPr>
          <p:cNvSpPr>
            <a:spLocks noChangeArrowheads="1"/>
          </p:cNvSpPr>
          <p:nvPr/>
        </p:nvSpPr>
        <p:spPr bwMode="auto">
          <a:xfrm>
            <a:off x="5616461" y="995826"/>
            <a:ext cx="6361622" cy="521681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com.example.authentication.api</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AuthenticationAction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AuthenticationService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authenticationService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AuthenticationAction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authenticationService)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authenticationService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authenticationService;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@POST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@Consumes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ExecutionContext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LoginRequest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requestBody)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ValidatorUtil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(requestBody);</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result</a:t>
            </a:r>
            <a:b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authenticationService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.authenticate(requestBody.</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requestBody.</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if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.isFailed())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HttpErrorResponse(</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UNAUTHORIZED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.getStatusCode());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SessionUtil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invalidate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SessionUtil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put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LoginRequest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@NotNull</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@NotNull</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84820526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1552EB89-B17D-4793-9B26-FA624C255146}"/>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333A8FF0-CFCB-40FA-9663-5BCAF185D86D}"/>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AuthenticationAction</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112</a:t>
            </a:fld>
            <a:endParaRPr kumimoji="1" lang="ja-JP" altLang="en-US"/>
          </a:p>
        </p:txBody>
      </p:sp>
      <p:sp>
        <p:nvSpPr>
          <p:cNvPr id="11" name="テキスト ボックス 10">
            <a:extLst>
              <a:ext uri="{FF2B5EF4-FFF2-40B4-BE49-F238E27FC236}">
                <a16:creationId xmlns:a16="http://schemas.microsoft.com/office/drawing/2014/main" id="{89517828-A754-4EFD-B111-B9D48F26988A}"/>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AuthenticationAction</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ログイン失敗時はステータスコード</a:t>
            </a:r>
            <a:r>
              <a:rPr kumimoji="1" lang="en-US" altLang="ja-JP" sz="2000" dirty="0">
                <a:latin typeface="Meiryo UI" panose="020B0604030504040204" pitchFamily="50" charset="-128"/>
                <a:ea typeface="Meiryo UI" panose="020B0604030504040204" pitchFamily="50" charset="-128"/>
              </a:rPr>
              <a:t>403</a:t>
            </a:r>
            <a:r>
              <a:rPr kumimoji="1" lang="ja-JP" altLang="en-US" sz="2000" dirty="0">
                <a:latin typeface="Meiryo UI" panose="020B0604030504040204" pitchFamily="50" charset="-128"/>
                <a:ea typeface="Meiryo UI" panose="020B0604030504040204" pitchFamily="50" charset="-128"/>
              </a:rPr>
              <a:t>の</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エラーレスポンスをスローします。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ログイン成功時はログイン状態を保存します。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SessionUtil#invalidate</a:t>
            </a:r>
            <a:r>
              <a:rPr kumimoji="1" lang="ja-JP" altLang="en-US" sz="2000" dirty="0">
                <a:latin typeface="Meiryo UI" panose="020B0604030504040204" pitchFamily="50" charset="-128"/>
                <a:ea typeface="Meiryo UI" panose="020B0604030504040204" pitchFamily="50" charset="-128"/>
              </a:rPr>
              <a:t>で状態を破棄し、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SessionUtil#put</a:t>
            </a:r>
            <a:r>
              <a:rPr kumimoji="1" lang="ja-JP" altLang="en-US" sz="2000" dirty="0">
                <a:latin typeface="Meiryo UI" panose="020B0604030504040204" pitchFamily="50" charset="-128"/>
                <a:ea typeface="Meiryo UI" panose="020B0604030504040204" pitchFamily="50" charset="-128"/>
              </a:rPr>
              <a:t>でログイン状態として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を保存します。</a:t>
            </a:r>
            <a:endParaRPr kumimoji="1" lang="en-US" altLang="ja-JP" sz="2000" dirty="0">
              <a:latin typeface="Meiryo UI" panose="020B0604030504040204" pitchFamily="50" charset="-128"/>
              <a:ea typeface="Meiryo UI" panose="020B0604030504040204" pitchFamily="50" charset="-128"/>
            </a:endParaRPr>
          </a:p>
        </p:txBody>
      </p:sp>
      <p:sp>
        <p:nvSpPr>
          <p:cNvPr id="16" name="Rectangle 2">
            <a:extLst>
              <a:ext uri="{FF2B5EF4-FFF2-40B4-BE49-F238E27FC236}">
                <a16:creationId xmlns:a16="http://schemas.microsoft.com/office/drawing/2014/main" id="{757CB1EF-BEFD-4E0A-99C8-2C9E7C51ABC4}"/>
              </a:ext>
            </a:extLst>
          </p:cNvPr>
          <p:cNvSpPr>
            <a:spLocks noChangeArrowheads="1"/>
          </p:cNvSpPr>
          <p:nvPr/>
        </p:nvSpPr>
        <p:spPr bwMode="auto">
          <a:xfrm>
            <a:off x="5616461" y="995826"/>
            <a:ext cx="6361622" cy="521681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com.example.authentication.api</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AuthenticationAction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AuthenticationService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authenticationService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AuthenticationAction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authenticationService)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authenticationService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authenticationService;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@POST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@Consumes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ExecutionContext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LoginRequest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requestBody)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ValidatorUtil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(requestBody);</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result</a:t>
            </a:r>
            <a:b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authenticationService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.authenticate(requestBody.</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requestBody.</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if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.isFailed())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HttpErrorResponse(</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UNAUTHORIZED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.getStatusCode());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SessionUtil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invalidate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SessionUtil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put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LoginRequest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@NotNull</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@NotNull</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5680598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テストで使用するテストデータを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V9999__testdata.sql</a:t>
            </a:r>
            <a:r>
              <a:rPr kumimoji="1" lang="ja-JP" altLang="en-US" sz="2000" dirty="0">
                <a:latin typeface="Meiryo UI" panose="020B0604030504040204" pitchFamily="50" charset="-128"/>
                <a:ea typeface="Meiryo UI" panose="020B0604030504040204" pitchFamily="50" charset="-128"/>
              </a:rPr>
              <a:t>に追加します。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テストデータの作成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113</a:t>
            </a:fld>
            <a:endParaRPr kumimoji="1" lang="ja-JP" altLang="en-US"/>
          </a:p>
        </p:txBody>
      </p:sp>
      <p:sp>
        <p:nvSpPr>
          <p:cNvPr id="5" name="Rectangle 1">
            <a:extLst>
              <a:ext uri="{FF2B5EF4-FFF2-40B4-BE49-F238E27FC236}">
                <a16:creationId xmlns:a16="http://schemas.microsoft.com/office/drawing/2014/main" id="{C88FCE2B-518D-4224-80FD-7527A023E110}"/>
              </a:ext>
            </a:extLst>
          </p:cNvPr>
          <p:cNvSpPr>
            <a:spLocks noChangeArrowheads="1"/>
          </p:cNvSpPr>
          <p:nvPr/>
        </p:nvSpPr>
        <p:spPr bwMode="auto">
          <a:xfrm>
            <a:off x="4379053" y="3068588"/>
            <a:ext cx="6367244" cy="175432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'todo-test1'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'todo-test2'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true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2003</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やること３</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'1010'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'1010'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8229665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7FA62D1-AD69-4454-A3CA-799AB2CB9D48}"/>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58024515-B3EB-449D-99C2-E4E64DECD4C6}"/>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テストで使用するテストデータを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V9999__testdata.sql</a:t>
            </a:r>
            <a:r>
              <a:rPr kumimoji="1" lang="ja-JP" altLang="en-US" sz="2000" dirty="0">
                <a:latin typeface="Meiryo UI" panose="020B0604030504040204" pitchFamily="50" charset="-128"/>
                <a:ea typeface="Meiryo UI" panose="020B0604030504040204" pitchFamily="50" charset="-128"/>
              </a:rPr>
              <a:t>に追加します。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テストデータの作成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114</a:t>
            </a:fld>
            <a:endParaRPr kumimoji="1" lang="ja-JP" altLang="en-US"/>
          </a:p>
        </p:txBody>
      </p:sp>
      <p:sp>
        <p:nvSpPr>
          <p:cNvPr id="5" name="Rectangle 1">
            <a:extLst>
              <a:ext uri="{FF2B5EF4-FFF2-40B4-BE49-F238E27FC236}">
                <a16:creationId xmlns:a16="http://schemas.microsoft.com/office/drawing/2014/main" id="{C88FCE2B-518D-4224-80FD-7527A023E110}"/>
              </a:ext>
            </a:extLst>
          </p:cNvPr>
          <p:cNvSpPr>
            <a:spLocks noChangeArrowheads="1"/>
          </p:cNvSpPr>
          <p:nvPr/>
        </p:nvSpPr>
        <p:spPr bwMode="auto">
          <a:xfrm>
            <a:off x="4379053" y="3068588"/>
            <a:ext cx="6367244" cy="175432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'todo-test1'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'todo-test2'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true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2003</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やること３</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'1010'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'1010'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86750493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AuthenticationRestApiTest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認証が成功する場合のテストを追加します。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認証に成功するテストの作成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115</a:t>
            </a:fld>
            <a:endParaRPr kumimoji="1" lang="ja-JP" altLang="en-US"/>
          </a:p>
        </p:txBody>
      </p:sp>
      <p:sp>
        <p:nvSpPr>
          <p:cNvPr id="2" name="Rectangle 1">
            <a:extLst>
              <a:ext uri="{FF2B5EF4-FFF2-40B4-BE49-F238E27FC236}">
                <a16:creationId xmlns:a16="http://schemas.microsoft.com/office/drawing/2014/main" id="{564D8F22-7800-46B6-B5BF-1A5F728F8FD1}"/>
              </a:ext>
            </a:extLst>
          </p:cNvPr>
          <p:cNvSpPr>
            <a:spLocks noChangeArrowheads="1"/>
          </p:cNvSpPr>
          <p:nvPr/>
        </p:nvSpPr>
        <p:spPr bwMode="auto">
          <a:xfrm>
            <a:off x="6233020" y="1809907"/>
            <a:ext cx="5679347" cy="438581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com.example.openapi.OpenApiValidator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nablarch.fw.web.HttpResponse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nablarch.fw.web.RestMockHttpRequest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nablarch.test.core.http.SimpleRestTestSupport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org.junit.</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javax.ws.rs.core.MediaType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java.nio.file.Paths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でログインできる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ログイン</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NO_CONTENT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81484621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316E8980-26F6-4911-8DD7-75AB0C28D6CA}"/>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F4945404-D97F-4786-8982-0D22FB3BD8E6}"/>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AuthenticationRestApiTest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認証が成功する場合のテストを追加します。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認証に成功するテストの作成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116</a:t>
            </a:fld>
            <a:endParaRPr kumimoji="1" lang="ja-JP" altLang="en-US"/>
          </a:p>
        </p:txBody>
      </p:sp>
      <p:sp>
        <p:nvSpPr>
          <p:cNvPr id="2" name="Rectangle 1">
            <a:extLst>
              <a:ext uri="{FF2B5EF4-FFF2-40B4-BE49-F238E27FC236}">
                <a16:creationId xmlns:a16="http://schemas.microsoft.com/office/drawing/2014/main" id="{564D8F22-7800-46B6-B5BF-1A5F728F8FD1}"/>
              </a:ext>
            </a:extLst>
          </p:cNvPr>
          <p:cNvSpPr>
            <a:spLocks noChangeArrowheads="1"/>
          </p:cNvSpPr>
          <p:nvPr/>
        </p:nvSpPr>
        <p:spPr bwMode="auto">
          <a:xfrm>
            <a:off x="6233020" y="1809907"/>
            <a:ext cx="5679347" cy="438581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com.example.openapi.OpenApiValidator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nablarch.fw.web.HttpResponse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nablarch.fw.web.RestMockHttpRequest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nablarch.test.core.http.SimpleRestTestSupport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org.junit.</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javax.ws.rs.core.MediaType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java.nio.file.Paths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でログインできる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ログイン</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NO_CONTENT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75023617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パスワードの不一致で認証に失敗する場合のテストを追加します。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パスワードの不一致で認証に失敗するテストの作成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117</a:t>
            </a:fld>
            <a:endParaRPr kumimoji="1" lang="ja-JP" altLang="en-US"/>
          </a:p>
        </p:txBody>
      </p:sp>
      <p:sp>
        <p:nvSpPr>
          <p:cNvPr id="5" name="Rectangle 1">
            <a:extLst>
              <a:ext uri="{FF2B5EF4-FFF2-40B4-BE49-F238E27FC236}">
                <a16:creationId xmlns:a16="http://schemas.microsoft.com/office/drawing/2014/main" id="{50C6610E-3710-4CAB-8470-16367791AA71}"/>
              </a:ext>
            </a:extLst>
          </p:cNvPr>
          <p:cNvSpPr>
            <a:spLocks noChangeArrowheads="1"/>
          </p:cNvSpPr>
          <p:nvPr/>
        </p:nvSpPr>
        <p:spPr bwMode="auto">
          <a:xfrm>
            <a:off x="5543478" y="2092491"/>
            <a:ext cx="6134243" cy="3554819"/>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でログインできる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パスワードが不一致の場合</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_</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ログインに失敗して</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401</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になる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"fail"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ログイン</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UNAUTHORIZED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13453235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8D727C41-0304-487A-B463-2E66C0F95226}"/>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A721DFF-F185-4445-9694-9390463B4B09}"/>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パスワードの不一致で認証に失敗する場合のテストを追加します。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パスワードの不一致で認証に失敗するテストの作成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118</a:t>
            </a:fld>
            <a:endParaRPr kumimoji="1" lang="ja-JP" altLang="en-US"/>
          </a:p>
        </p:txBody>
      </p:sp>
      <p:sp>
        <p:nvSpPr>
          <p:cNvPr id="5" name="Rectangle 1">
            <a:extLst>
              <a:ext uri="{FF2B5EF4-FFF2-40B4-BE49-F238E27FC236}">
                <a16:creationId xmlns:a16="http://schemas.microsoft.com/office/drawing/2014/main" id="{50C6610E-3710-4CAB-8470-16367791AA71}"/>
              </a:ext>
            </a:extLst>
          </p:cNvPr>
          <p:cNvSpPr>
            <a:spLocks noChangeArrowheads="1"/>
          </p:cNvSpPr>
          <p:nvPr/>
        </p:nvSpPr>
        <p:spPr bwMode="auto">
          <a:xfrm>
            <a:off x="5543478" y="2092491"/>
            <a:ext cx="6134243" cy="3554819"/>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でログインできる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パスワードが不一致の場合</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_</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ログインに失敗して</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401</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になる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"fail"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ログイン</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UNAUTHORIZED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56518077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名前の不一致で認証に失敗する場合のテストを追加します。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テストが失敗するので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ログを見て修正してみましょう！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テストは正しいので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プロダクションのコードを修正します。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名前の不一致で認証に失敗するテストの作成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119</a:t>
            </a:fld>
            <a:endParaRPr kumimoji="1" lang="ja-JP" altLang="en-US"/>
          </a:p>
        </p:txBody>
      </p:sp>
      <p:pic>
        <p:nvPicPr>
          <p:cNvPr id="8" name="図 7">
            <a:extLst>
              <a:ext uri="{FF2B5EF4-FFF2-40B4-BE49-F238E27FC236}">
                <a16:creationId xmlns:a16="http://schemas.microsoft.com/office/drawing/2014/main" id="{3466420C-8DF6-48FF-8887-B68366E8501D}"/>
              </a:ext>
            </a:extLst>
          </p:cNvPr>
          <p:cNvPicPr>
            <a:picLocks noChangeAspect="1"/>
          </p:cNvPicPr>
          <p:nvPr/>
        </p:nvPicPr>
        <p:blipFill rotWithShape="1">
          <a:blip r:embed="rId3"/>
          <a:srcRect t="53089"/>
          <a:stretch/>
        </p:blipFill>
        <p:spPr>
          <a:xfrm>
            <a:off x="848733" y="2766082"/>
            <a:ext cx="3605821" cy="1325836"/>
          </a:xfrm>
          <a:prstGeom prst="rect">
            <a:avLst/>
          </a:prstGeom>
        </p:spPr>
      </p:pic>
      <p:sp>
        <p:nvSpPr>
          <p:cNvPr id="5" name="Rectangle 1">
            <a:extLst>
              <a:ext uri="{FF2B5EF4-FFF2-40B4-BE49-F238E27FC236}">
                <a16:creationId xmlns:a16="http://schemas.microsoft.com/office/drawing/2014/main" id="{50C6610E-3710-4CAB-8470-16367791AA71}"/>
              </a:ext>
            </a:extLst>
          </p:cNvPr>
          <p:cNvSpPr>
            <a:spLocks noChangeArrowheads="1"/>
          </p:cNvSpPr>
          <p:nvPr/>
        </p:nvSpPr>
        <p:spPr bwMode="auto">
          <a:xfrm>
            <a:off x="5543478" y="1746242"/>
            <a:ext cx="5799789" cy="4247317"/>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でログインできる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パスワードが不一致の場合</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_</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ログインに失敗して</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401</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になる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endParaRPr kumimoji="0" lang="en-US" altLang="ja-JP" sz="900" b="0" i="0" u="none" strike="noStrike" cap="none" normalizeH="0" baseline="0" dirty="0">
              <a:ln>
                <a:noFill/>
              </a:ln>
              <a:solidFill>
                <a:srgbClr val="080808"/>
              </a:solidFill>
              <a:effectLst/>
              <a:latin typeface="Consolas" panose="020B0609020204030204" pitchFamily="49" charset="0"/>
              <a:ea typeface="JetBrains Mono"/>
            </a:endParaRPr>
          </a:p>
          <a:p>
            <a:pPr defTabSz="914400" eaLnBrk="0" fontAlgn="base" hangingPunct="0">
              <a:spcBef>
                <a:spcPct val="0"/>
              </a:spcBef>
              <a:spcAft>
                <a:spcPct val="0"/>
              </a:spcAft>
            </a:pP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en-US"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en-US"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名前が不一致の場合</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_</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ログインに失敗して</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401</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になる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en-US"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en-US"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en-US"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"fail-test"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en-US"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en-US"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en-US"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ログイン</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UNAUTHORIZED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en-US"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en-US"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13" name="Rectangle 7">
            <a:extLst>
              <a:ext uri="{FF2B5EF4-FFF2-40B4-BE49-F238E27FC236}">
                <a16:creationId xmlns:a16="http://schemas.microsoft.com/office/drawing/2014/main" id="{A298DA2F-1DD5-4D0D-89BB-8EBD7EA6E1B2}"/>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340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API</a:t>
            </a:r>
            <a:r>
              <a:rPr lang="ja-JP" altLang="en-US" sz="4400" b="1" dirty="0">
                <a:solidFill>
                  <a:schemeClr val="bg1"/>
                </a:solidFill>
                <a:latin typeface="Meiryo UI" panose="020B0604030504040204" pitchFamily="50" charset="-128"/>
                <a:ea typeface="Meiryo UI" panose="020B0604030504040204" pitchFamily="50" charset="-128"/>
              </a:rPr>
              <a:t>入門</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12</a:t>
            </a:fld>
            <a:endParaRPr kumimoji="1" lang="ja-JP" altLang="en-US"/>
          </a:p>
        </p:txBody>
      </p:sp>
    </p:spTree>
    <p:extLst>
      <p:ext uri="{BB962C8B-B14F-4D97-AF65-F5344CB8AC3E}">
        <p14:creationId xmlns:p14="http://schemas.microsoft.com/office/powerpoint/2010/main" val="334270678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595C38B-419E-4BDC-BB16-77E290B3ED7F}"/>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AAD6897C-2029-4832-A873-564F7B4C853E}"/>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名前の不一致で認証に失敗するテストの作成</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120</a:t>
            </a:fld>
            <a:endParaRPr kumimoji="1" lang="ja-JP" altLang="en-US"/>
          </a:p>
        </p:txBody>
      </p:sp>
      <p:sp>
        <p:nvSpPr>
          <p:cNvPr id="16" name="テキスト ボックス 15">
            <a:extLst>
              <a:ext uri="{FF2B5EF4-FFF2-40B4-BE49-F238E27FC236}">
                <a16:creationId xmlns:a16="http://schemas.microsoft.com/office/drawing/2014/main" id="{F622D2FF-7A56-426E-8E72-34FD0A814276}"/>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名前の不一致で認証に失敗する場合のテストを追加します。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テストが失敗するので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ログを見て修正してみましょう！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テストは正しいので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プロダクションのコードを修正します。</a:t>
            </a:r>
            <a:endParaRPr kumimoji="1" lang="en-US" altLang="ja-JP" sz="2000" dirty="0">
              <a:latin typeface="Meiryo UI" panose="020B0604030504040204" pitchFamily="50" charset="-128"/>
              <a:ea typeface="Meiryo UI" panose="020B0604030504040204" pitchFamily="50" charset="-128"/>
            </a:endParaRPr>
          </a:p>
        </p:txBody>
      </p:sp>
      <p:pic>
        <p:nvPicPr>
          <p:cNvPr id="8" name="図 7">
            <a:extLst>
              <a:ext uri="{FF2B5EF4-FFF2-40B4-BE49-F238E27FC236}">
                <a16:creationId xmlns:a16="http://schemas.microsoft.com/office/drawing/2014/main" id="{3466420C-8DF6-48FF-8887-B68366E8501D}"/>
              </a:ext>
            </a:extLst>
          </p:cNvPr>
          <p:cNvPicPr>
            <a:picLocks noChangeAspect="1"/>
          </p:cNvPicPr>
          <p:nvPr/>
        </p:nvPicPr>
        <p:blipFill rotWithShape="1">
          <a:blip r:embed="rId3"/>
          <a:srcRect t="53089"/>
          <a:stretch/>
        </p:blipFill>
        <p:spPr>
          <a:xfrm>
            <a:off x="848733" y="2766082"/>
            <a:ext cx="3605821" cy="1325836"/>
          </a:xfrm>
          <a:prstGeom prst="rect">
            <a:avLst/>
          </a:prstGeom>
        </p:spPr>
      </p:pic>
      <p:sp>
        <p:nvSpPr>
          <p:cNvPr id="6" name="Rectangle 1">
            <a:extLst>
              <a:ext uri="{FF2B5EF4-FFF2-40B4-BE49-F238E27FC236}">
                <a16:creationId xmlns:a16="http://schemas.microsoft.com/office/drawing/2014/main" id="{195DE557-F8EC-4257-8C1D-9C3ADECB8209}"/>
              </a:ext>
            </a:extLst>
          </p:cNvPr>
          <p:cNvSpPr>
            <a:spLocks noChangeArrowheads="1"/>
          </p:cNvSpPr>
          <p:nvPr/>
        </p:nvSpPr>
        <p:spPr bwMode="auto">
          <a:xfrm>
            <a:off x="5543478" y="1746242"/>
            <a:ext cx="5799789" cy="4247317"/>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でログインできる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パスワードが不一致の場合</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_</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ログインに失敗して</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401</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になる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endParaRPr kumimoji="0" lang="en-US" altLang="ja-JP" sz="900" b="0" i="0" u="none" strike="noStrike" cap="none" normalizeH="0" baseline="0" dirty="0">
              <a:ln>
                <a:noFill/>
              </a:ln>
              <a:solidFill>
                <a:srgbClr val="080808"/>
              </a:solidFill>
              <a:effectLst/>
              <a:latin typeface="Consolas" panose="020B0609020204030204" pitchFamily="49" charset="0"/>
              <a:ea typeface="JetBrains Mono"/>
            </a:endParaRPr>
          </a:p>
          <a:p>
            <a:pPr defTabSz="914400" eaLnBrk="0" fontAlgn="base" hangingPunct="0">
              <a:spcBef>
                <a:spcPct val="0"/>
              </a:spcBef>
              <a:spcAft>
                <a:spcPct val="0"/>
              </a:spcAft>
            </a:pP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en-US"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en-US"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名前が不一致の場合</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_</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ログインに失敗して</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401</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になる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en-US"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en-US"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en-US"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"fail-test"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en-US"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en-US"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en-US"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ログイン</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UNAUTHORIZED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en-US"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en-US"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93863434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595C38B-419E-4BDC-BB16-77E290B3ED7F}"/>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AAD6897C-2029-4832-A873-564F7B4C853E}"/>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修正例</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121</a:t>
            </a:fld>
            <a:endParaRPr kumimoji="1" lang="ja-JP" altLang="en-US"/>
          </a:p>
        </p:txBody>
      </p:sp>
      <p:sp>
        <p:nvSpPr>
          <p:cNvPr id="16" name="テキスト ボックス 15">
            <a:extLst>
              <a:ext uri="{FF2B5EF4-FFF2-40B4-BE49-F238E27FC236}">
                <a16:creationId xmlns:a16="http://schemas.microsoft.com/office/drawing/2014/main" id="{F622D2FF-7A56-426E-8E72-34FD0A814276}"/>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検索データが存在しない場合に</a:t>
            </a:r>
            <a:r>
              <a:rPr kumimoji="1" lang="en-US" altLang="ja-JP" sz="2000" dirty="0" err="1">
                <a:latin typeface="Meiryo UI" panose="020B0604030504040204" pitchFamily="50" charset="-128"/>
                <a:ea typeface="Meiryo UI" panose="020B0604030504040204" pitchFamily="50" charset="-128"/>
              </a:rPr>
              <a:t>NoDataException</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が送出され、</a:t>
            </a:r>
            <a:r>
              <a:rPr kumimoji="1" lang="en-US" altLang="ja-JP" sz="2000" dirty="0">
                <a:latin typeface="Meiryo UI" panose="020B0604030504040204" pitchFamily="50" charset="-128"/>
                <a:ea typeface="Meiryo UI" panose="020B0604030504040204" pitchFamily="50" charset="-128"/>
              </a:rPr>
              <a:t>500</a:t>
            </a:r>
            <a:r>
              <a:rPr kumimoji="1" lang="ja-JP" altLang="en-US" sz="2000" dirty="0">
                <a:latin typeface="Meiryo UI" panose="020B0604030504040204" pitchFamily="50" charset="-128"/>
                <a:ea typeface="Meiryo UI" panose="020B0604030504040204" pitchFamily="50" charset="-128"/>
              </a:rPr>
              <a:t>エラーになっています。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NoDataException</a:t>
            </a:r>
            <a:r>
              <a:rPr kumimoji="1" lang="ja-JP" altLang="en-US" sz="2000" dirty="0">
                <a:latin typeface="Meiryo UI" panose="020B0604030504040204" pitchFamily="50" charset="-128"/>
                <a:ea typeface="Meiryo UI" panose="020B0604030504040204" pitchFamily="50" charset="-128"/>
              </a:rPr>
              <a:t>発生時に認証失敗となるように修正します。</a:t>
            </a:r>
            <a:endParaRPr kumimoji="1" lang="en-US" altLang="ja-JP" sz="2000" dirty="0">
              <a:latin typeface="Meiryo UI" panose="020B0604030504040204" pitchFamily="50" charset="-128"/>
              <a:ea typeface="Meiryo UI" panose="020B0604030504040204" pitchFamily="50" charset="-128"/>
            </a:endParaRPr>
          </a:p>
        </p:txBody>
      </p:sp>
      <p:sp>
        <p:nvSpPr>
          <p:cNvPr id="7" name="Rectangle 2">
            <a:extLst>
              <a:ext uri="{FF2B5EF4-FFF2-40B4-BE49-F238E27FC236}">
                <a16:creationId xmlns:a16="http://schemas.microsoft.com/office/drawing/2014/main" id="{33918185-0AA3-48E4-841D-2C92F6141079}"/>
              </a:ext>
            </a:extLst>
          </p:cNvPr>
          <p:cNvSpPr>
            <a:spLocks noChangeArrowheads="1"/>
          </p:cNvSpPr>
          <p:nvPr/>
        </p:nvSpPr>
        <p:spPr bwMode="auto">
          <a:xfrm>
            <a:off x="601189" y="2941741"/>
            <a:ext cx="6452555" cy="3554819"/>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AuthenticationService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AuthenticationResult authenticate(String userName, String password)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AccountEntity accountEntity = findAccount(userName);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if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nameNotFound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if (!password.equals(accountEntity.getPassword()))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AuthenticationResult.</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passwordMismatch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AuthenticationResult.</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(accountEntity.getUserId());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AccountEntity findAccount(String userName)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Map&lt;String, String&gt; condition = Map.</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of</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("userName", userName);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try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return UniversalDao.</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findBySqlFile</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(AccountEntity.class, "FIND_BY_USERNAME", condition);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catch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NoDataException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
        <p:nvSpPr>
          <p:cNvPr id="6" name="Rectangle 1">
            <a:extLst>
              <a:ext uri="{FF2B5EF4-FFF2-40B4-BE49-F238E27FC236}">
                <a16:creationId xmlns:a16="http://schemas.microsoft.com/office/drawing/2014/main" id="{8F75F321-0FBD-4E14-8174-8068BB9F39B7}"/>
              </a:ext>
            </a:extLst>
          </p:cNvPr>
          <p:cNvSpPr>
            <a:spLocks noChangeArrowheads="1"/>
          </p:cNvSpPr>
          <p:nvPr/>
        </p:nvSpPr>
        <p:spPr bwMode="auto">
          <a:xfrm>
            <a:off x="7264365" y="864249"/>
            <a:ext cx="4815674" cy="563231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com.example.authentication.application;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AuthenticationResult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final Status status;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final String 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AuthenticationResult(Status status, String userId)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this.status = status;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this.userId = 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static AuthenticationResult success(String userId)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new AuthenticationResult(Status.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nameNotFound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NAME_NOT_FOUND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static AuthenticationResult passwordMismatch()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new AuthenticationResult(Status.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PASSWORD_MISMATCH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null);</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boolean isFailed()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status != Status.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String userId()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if (isFailed())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throw new UnsupportedOperationException();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enum Status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NAME_NOT_FOUND</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PASSWORD_MISMATCH</a:t>
            </a:r>
            <a:b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79921588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ログアウトの作成</a:t>
            </a:r>
            <a:r>
              <a:rPr lang="en-US" altLang="ja-JP" sz="4400" b="1" dirty="0">
                <a:solidFill>
                  <a:schemeClr val="bg1"/>
                </a:solidFill>
                <a:latin typeface="Meiryo UI" panose="020B0604030504040204" pitchFamily="50" charset="-128"/>
                <a:ea typeface="Meiryo UI" panose="020B0604030504040204" pitchFamily="50" charset="-128"/>
              </a:rPr>
              <a:t>/</a:t>
            </a:r>
            <a:r>
              <a:rPr lang="ja-JP" altLang="en-US" sz="4400" b="1" dirty="0">
                <a:solidFill>
                  <a:schemeClr val="bg1"/>
                </a:solidFill>
                <a:latin typeface="Meiryo UI" panose="020B0604030504040204" pitchFamily="50" charset="-128"/>
                <a:ea typeface="Meiryo UI" panose="020B0604030504040204" pitchFamily="50" charset="-128"/>
              </a:rPr>
              <a:t>テスト</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122</a:t>
            </a:fld>
            <a:endParaRPr kumimoji="1" lang="ja-JP" altLang="en-US"/>
          </a:p>
        </p:txBody>
      </p:sp>
    </p:spTree>
    <p:extLst>
      <p:ext uri="{BB962C8B-B14F-4D97-AF65-F5344CB8AC3E}">
        <p14:creationId xmlns:p14="http://schemas.microsoft.com/office/powerpoint/2010/main" val="218532020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ログアウト</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123</a:t>
            </a:fld>
            <a:endParaRPr kumimoji="1" lang="ja-JP" altLang="en-US"/>
          </a:p>
        </p:txBody>
      </p:sp>
      <p:sp>
        <p:nvSpPr>
          <p:cNvPr id="2" name="Rectangle 1">
            <a:extLst>
              <a:ext uri="{FF2B5EF4-FFF2-40B4-BE49-F238E27FC236}">
                <a16:creationId xmlns:a16="http://schemas.microsoft.com/office/drawing/2014/main" id="{47E63339-BDF0-43C9-B49B-B917D798443D}"/>
              </a:ext>
            </a:extLst>
          </p:cNvPr>
          <p:cNvSpPr>
            <a:spLocks noChangeArrowheads="1"/>
          </p:cNvSpPr>
          <p:nvPr/>
        </p:nvSpPr>
        <p:spPr bwMode="auto">
          <a:xfrm>
            <a:off x="2516698" y="1536174"/>
            <a:ext cx="2860645" cy="189282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/api/logout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post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summary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ログアウト</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&gt;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ログイン中である場合、ログアウトする。</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tags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users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operationId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logout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responses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'204'</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No Content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'403'</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Forbidden</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55937412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AuthenticationAction</a:t>
            </a:r>
            <a:r>
              <a:rPr kumimoji="1" lang="ja-JP" altLang="en-US" sz="2000" dirty="0">
                <a:latin typeface="Meiryo UI" panose="020B0604030504040204" pitchFamily="50" charset="-128"/>
                <a:ea typeface="Meiryo UI" panose="020B0604030504040204" pitchFamily="50" charset="-128"/>
              </a:rPr>
              <a:t>クラスに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ログアウト用の</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を実装します。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テストも追加して、テストします。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ログアウトの作成</a:t>
            </a:r>
            <a:r>
              <a:rPr kumimoji="1" lang="en-US" altLang="ja-JP" sz="2800" b="1" dirty="0">
                <a:latin typeface="Meiryo UI" panose="020B0604030504040204" pitchFamily="50" charset="-128"/>
                <a:ea typeface="Meiryo UI" panose="020B0604030504040204" pitchFamily="50" charset="-128"/>
              </a:rPr>
              <a:t>/</a:t>
            </a:r>
            <a:r>
              <a:rPr kumimoji="1" lang="ja-JP" altLang="en-US" sz="2800" b="1" dirty="0">
                <a:latin typeface="Meiryo UI" panose="020B0604030504040204" pitchFamily="50" charset="-128"/>
                <a:ea typeface="Meiryo UI" panose="020B0604030504040204" pitchFamily="50" charset="-128"/>
              </a:rPr>
              <a:t>テスト</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124</a:t>
            </a:fld>
            <a:endParaRPr kumimoji="1" lang="ja-JP" altLang="en-US"/>
          </a:p>
        </p:txBody>
      </p:sp>
      <p:sp>
        <p:nvSpPr>
          <p:cNvPr id="2" name="Rectangle 1">
            <a:extLst>
              <a:ext uri="{FF2B5EF4-FFF2-40B4-BE49-F238E27FC236}">
                <a16:creationId xmlns:a16="http://schemas.microsoft.com/office/drawing/2014/main" id="{6DB7FE61-053F-4069-AE4F-7A4BB9D8CB5C}"/>
              </a:ext>
            </a:extLst>
          </p:cNvPr>
          <p:cNvSpPr>
            <a:spLocks noChangeArrowheads="1"/>
          </p:cNvSpPr>
          <p:nvPr/>
        </p:nvSpPr>
        <p:spPr bwMode="auto">
          <a:xfrm>
            <a:off x="5777219" y="2352936"/>
            <a:ext cx="3775045" cy="784830"/>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"/logout"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@POST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logout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ExecutionContext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SessionUtil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invalidate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7" name="Rectangle 2">
            <a:extLst>
              <a:ext uri="{FF2B5EF4-FFF2-40B4-BE49-F238E27FC236}">
                <a16:creationId xmlns:a16="http://schemas.microsoft.com/office/drawing/2014/main" id="{48FB7325-FC00-4B4F-AAE8-7FE32A1AAF0C}"/>
              </a:ext>
            </a:extLst>
          </p:cNvPr>
          <p:cNvSpPr>
            <a:spLocks noChangeArrowheads="1"/>
          </p:cNvSpPr>
          <p:nvPr/>
        </p:nvSpPr>
        <p:spPr bwMode="auto">
          <a:xfrm>
            <a:off x="5777219" y="3594511"/>
            <a:ext cx="5100507"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でログアウトできる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"/api/logout"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ログアウト</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NO_CONTENT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"logout"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34663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B6CDD105-BFF8-476B-80C2-767DBA38A7B7}"/>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AFC4131D-1475-4B6A-99D5-02671C10A837}"/>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AuthenticationAction</a:t>
            </a:r>
            <a:r>
              <a:rPr kumimoji="1" lang="ja-JP" altLang="en-US" sz="2000" dirty="0">
                <a:latin typeface="Meiryo UI" panose="020B0604030504040204" pitchFamily="50" charset="-128"/>
                <a:ea typeface="Meiryo UI" panose="020B0604030504040204" pitchFamily="50" charset="-128"/>
              </a:rPr>
              <a:t>クラスに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ログアウト用の</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を実装します。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テストも追加して、テストします。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ログアウトの作成</a:t>
            </a:r>
            <a:r>
              <a:rPr kumimoji="1" lang="en-US" altLang="ja-JP" sz="2800" b="1" dirty="0">
                <a:latin typeface="Meiryo UI" panose="020B0604030504040204" pitchFamily="50" charset="-128"/>
                <a:ea typeface="Meiryo UI" panose="020B0604030504040204" pitchFamily="50" charset="-128"/>
              </a:rPr>
              <a:t>/</a:t>
            </a:r>
            <a:r>
              <a:rPr kumimoji="1" lang="ja-JP" altLang="en-US" sz="2800" b="1" dirty="0">
                <a:latin typeface="Meiryo UI" panose="020B0604030504040204" pitchFamily="50" charset="-128"/>
                <a:ea typeface="Meiryo UI" panose="020B0604030504040204" pitchFamily="50" charset="-128"/>
              </a:rPr>
              <a:t>テスト</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125</a:t>
            </a:fld>
            <a:endParaRPr kumimoji="1" lang="ja-JP" altLang="en-US"/>
          </a:p>
        </p:txBody>
      </p:sp>
      <p:sp>
        <p:nvSpPr>
          <p:cNvPr id="2" name="Rectangle 1">
            <a:extLst>
              <a:ext uri="{FF2B5EF4-FFF2-40B4-BE49-F238E27FC236}">
                <a16:creationId xmlns:a16="http://schemas.microsoft.com/office/drawing/2014/main" id="{6DB7FE61-053F-4069-AE4F-7A4BB9D8CB5C}"/>
              </a:ext>
            </a:extLst>
          </p:cNvPr>
          <p:cNvSpPr>
            <a:spLocks noChangeArrowheads="1"/>
          </p:cNvSpPr>
          <p:nvPr/>
        </p:nvSpPr>
        <p:spPr bwMode="auto">
          <a:xfrm>
            <a:off x="5777219" y="2352936"/>
            <a:ext cx="3775045" cy="784830"/>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"/logout"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@POST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logout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ExecutionContext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SessionUtil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invalidate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7" name="Rectangle 2">
            <a:extLst>
              <a:ext uri="{FF2B5EF4-FFF2-40B4-BE49-F238E27FC236}">
                <a16:creationId xmlns:a16="http://schemas.microsoft.com/office/drawing/2014/main" id="{48FB7325-FC00-4B4F-AAE8-7FE32A1AAF0C}"/>
              </a:ext>
            </a:extLst>
          </p:cNvPr>
          <p:cNvSpPr>
            <a:spLocks noChangeArrowheads="1"/>
          </p:cNvSpPr>
          <p:nvPr/>
        </p:nvSpPr>
        <p:spPr bwMode="auto">
          <a:xfrm>
            <a:off x="5777219" y="3594511"/>
            <a:ext cx="5100507"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でログアウトできる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"/api/logout"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ログアウト</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NO_CONTENT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"logout"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58478916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126</a:t>
            </a:fld>
            <a:endParaRPr kumimoji="1" lang="ja-JP" altLang="en-US"/>
          </a:p>
        </p:txBody>
      </p:sp>
    </p:spTree>
    <p:extLst>
      <p:ext uri="{BB962C8B-B14F-4D97-AF65-F5344CB8AC3E}">
        <p14:creationId xmlns:p14="http://schemas.microsoft.com/office/powerpoint/2010/main" val="295500191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8390"/>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クロージング</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8877CC1B-2B8B-45F1-ADCA-8B102A60F48D}"/>
              </a:ext>
            </a:extLst>
          </p:cNvPr>
          <p:cNvSpPr>
            <a:spLocks noGrp="1"/>
          </p:cNvSpPr>
          <p:nvPr>
            <p:ph type="sldNum" sz="quarter" idx="12"/>
          </p:nvPr>
        </p:nvSpPr>
        <p:spPr/>
        <p:txBody>
          <a:bodyPr/>
          <a:lstStyle/>
          <a:p>
            <a:fld id="{A783C381-2822-4F05-8A88-66F73725CF2D}" type="slidenum">
              <a:rPr kumimoji="1" lang="ja-JP" altLang="en-US" smtClean="0"/>
              <a:t>127</a:t>
            </a:fld>
            <a:endParaRPr kumimoji="1" lang="ja-JP" altLang="en-US"/>
          </a:p>
        </p:txBody>
      </p:sp>
    </p:spTree>
    <p:extLst>
      <p:ext uri="{BB962C8B-B14F-4D97-AF65-F5344CB8AC3E}">
        <p14:creationId xmlns:p14="http://schemas.microsoft.com/office/powerpoint/2010/main" val="5934174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プロダクションレディマイクロサービス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https://www.amazon.co.jp/dp/4873118158</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ハンズオンでは</a:t>
            </a:r>
            <a:r>
              <a:rPr kumimoji="1" lang="en-US" altLang="ja-JP" sz="2000" dirty="0">
                <a:latin typeface="Meiryo UI" panose="020B0604030504040204" pitchFamily="50" charset="-128"/>
                <a:ea typeface="Meiryo UI" panose="020B0604030504040204" pitchFamily="50" charset="-128"/>
              </a:rPr>
              <a:t>REST</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の機能開発を取り上げました。</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REST</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を実サービスとして本番環境に投入していくためには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機能面だけでなく、非機能面を実装していく必要があります。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プロダクションレディ</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128</a:t>
            </a:fld>
            <a:endParaRPr kumimoji="1" lang="ja-JP" altLang="en-US" dirty="0"/>
          </a:p>
        </p:txBody>
      </p:sp>
    </p:spTree>
    <p:extLst>
      <p:ext uri="{BB962C8B-B14F-4D97-AF65-F5344CB8AC3E}">
        <p14:creationId xmlns:p14="http://schemas.microsoft.com/office/powerpoint/2010/main" val="20660734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セキュリティ</a:t>
            </a:r>
          </a:p>
        </p:txBody>
      </p:sp>
      <p:pic>
        <p:nvPicPr>
          <p:cNvPr id="1028" name="Picture 4" descr="サーバーのアイコン素材">
            <a:extLst>
              <a:ext uri="{FF2B5EF4-FFF2-40B4-BE49-F238E27FC236}">
                <a16:creationId xmlns:a16="http://schemas.microsoft.com/office/drawing/2014/main" id="{AC7240A1-3088-4FA8-A4AE-7BECDD1E9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089" y="2816249"/>
            <a:ext cx="845043" cy="12153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ページのブラウザウィンドウアイコン素材">
            <a:extLst>
              <a:ext uri="{FF2B5EF4-FFF2-40B4-BE49-F238E27FC236}">
                <a16:creationId xmlns:a16="http://schemas.microsoft.com/office/drawing/2014/main" id="{D315D335-7C8E-4F32-9288-05A71E596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6054" y="2821329"/>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6CEF37FB-7EBB-4C9F-8EA4-0B10BD30152D}"/>
              </a:ext>
            </a:extLst>
          </p:cNvPr>
          <p:cNvCxnSpPr>
            <a:cxnSpLocks/>
          </p:cNvCxnSpPr>
          <p:nvPr/>
        </p:nvCxnSpPr>
        <p:spPr>
          <a:xfrm>
            <a:off x="5120640" y="3058160"/>
            <a:ext cx="222504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78575F-859A-4F7D-ACF9-0C487954043F}"/>
              </a:ext>
            </a:extLst>
          </p:cNvPr>
          <p:cNvSpPr txBox="1"/>
          <p:nvPr/>
        </p:nvSpPr>
        <p:spPr>
          <a:xfrm>
            <a:off x="5758190" y="2616051"/>
            <a:ext cx="997667"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latin typeface="Meiryo UI" panose="020B0604030504040204" pitchFamily="50" charset="-128"/>
                <a:ea typeface="Meiryo UI" panose="020B0604030504040204" pitchFamily="50" charset="-128"/>
              </a:rPr>
              <a:t>リクエスト</a:t>
            </a:r>
            <a:endParaRPr kumimoji="1" lang="en-US" altLang="ja-JP" sz="2000" dirty="0">
              <a:latin typeface="Meiryo UI" panose="020B0604030504040204" pitchFamily="50" charset="-128"/>
              <a:ea typeface="Meiryo UI" panose="020B0604030504040204" pitchFamily="50" charset="-128"/>
            </a:endParaRPr>
          </a:p>
        </p:txBody>
      </p:sp>
      <p:cxnSp>
        <p:nvCxnSpPr>
          <p:cNvPr id="17" name="直線矢印コネクタ 16">
            <a:extLst>
              <a:ext uri="{FF2B5EF4-FFF2-40B4-BE49-F238E27FC236}">
                <a16:creationId xmlns:a16="http://schemas.microsoft.com/office/drawing/2014/main" id="{01D890EA-2683-48BD-81D9-311C9A4A42CB}"/>
              </a:ext>
            </a:extLst>
          </p:cNvPr>
          <p:cNvCxnSpPr>
            <a:cxnSpLocks/>
          </p:cNvCxnSpPr>
          <p:nvPr/>
        </p:nvCxnSpPr>
        <p:spPr>
          <a:xfrm flipH="1">
            <a:off x="5080000" y="3911600"/>
            <a:ext cx="226568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3FCCD3D-FDD3-4426-AE7D-A122DDC6F898}"/>
              </a:ext>
            </a:extLst>
          </p:cNvPr>
          <p:cNvSpPr txBox="1"/>
          <p:nvPr/>
        </p:nvSpPr>
        <p:spPr>
          <a:xfrm>
            <a:off x="5809533" y="3469491"/>
            <a:ext cx="845042"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latin typeface="Meiryo UI" panose="020B0604030504040204" pitchFamily="50" charset="-128"/>
                <a:ea typeface="Meiryo UI" panose="020B0604030504040204" pitchFamily="50" charset="-128"/>
              </a:rPr>
              <a:t>データ</a:t>
            </a:r>
            <a:endParaRPr kumimoji="1" lang="en-US" altLang="ja-JP" sz="2000" dirty="0">
              <a:latin typeface="Meiryo UI" panose="020B0604030504040204" pitchFamily="50" charset="-128"/>
              <a:ea typeface="Meiryo UI" panose="020B0604030504040204" pitchFamily="50" charset="-128"/>
            </a:endParaRPr>
          </a:p>
        </p:txBody>
      </p:sp>
      <p:sp>
        <p:nvSpPr>
          <p:cNvPr id="13" name="吹き出し: 角を丸めた四角形 12">
            <a:extLst>
              <a:ext uri="{FF2B5EF4-FFF2-40B4-BE49-F238E27FC236}">
                <a16:creationId xmlns:a16="http://schemas.microsoft.com/office/drawing/2014/main" id="{57128FAD-CDBC-4503-B2B4-C326CE5C7502}"/>
              </a:ext>
            </a:extLst>
          </p:cNvPr>
          <p:cNvSpPr/>
          <p:nvPr/>
        </p:nvSpPr>
        <p:spPr>
          <a:xfrm>
            <a:off x="9380740" y="1779746"/>
            <a:ext cx="2648350" cy="833120"/>
          </a:xfrm>
          <a:prstGeom prst="wedgeRoundRectCallout">
            <a:avLst>
              <a:gd name="adj1" fmla="val -62737"/>
              <a:gd name="adj2" fmla="val 24695"/>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dirty="0">
                <a:solidFill>
                  <a:schemeClr val="tx1"/>
                </a:solidFill>
                <a:latin typeface="Meiryo UI" panose="020B0604030504040204" pitchFamily="50" charset="-128"/>
                <a:ea typeface="Meiryo UI" panose="020B0604030504040204" pitchFamily="50" charset="-128"/>
              </a:rPr>
              <a:t>CSRF</a:t>
            </a:r>
            <a:r>
              <a:rPr kumimoji="1" lang="ja-JP" altLang="en-US" sz="2000" dirty="0">
                <a:solidFill>
                  <a:schemeClr val="tx1"/>
                </a:solidFill>
                <a:latin typeface="Meiryo UI" panose="020B0604030504040204" pitchFamily="50" charset="-128"/>
                <a:ea typeface="Meiryo UI" panose="020B0604030504040204" pitchFamily="50" charset="-128"/>
              </a:rPr>
              <a:t>（クロスサイトリクエストフォージェリ）</a:t>
            </a:r>
          </a:p>
        </p:txBody>
      </p:sp>
      <p:sp>
        <p:nvSpPr>
          <p:cNvPr id="15" name="テキスト ボックス 14">
            <a:extLst>
              <a:ext uri="{FF2B5EF4-FFF2-40B4-BE49-F238E27FC236}">
                <a16:creationId xmlns:a16="http://schemas.microsoft.com/office/drawing/2014/main" id="{8B0E0B4D-BA04-49B8-B8EB-6BAC3A561529}"/>
              </a:ext>
            </a:extLst>
          </p:cNvPr>
          <p:cNvSpPr txBox="1"/>
          <p:nvPr/>
        </p:nvSpPr>
        <p:spPr>
          <a:xfrm>
            <a:off x="7395569"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6" name="吹き出し: 角を丸めた四角形 25">
            <a:extLst>
              <a:ext uri="{FF2B5EF4-FFF2-40B4-BE49-F238E27FC236}">
                <a16:creationId xmlns:a16="http://schemas.microsoft.com/office/drawing/2014/main" id="{9C4B0457-A8A0-4E8E-95CB-68F401BD2F06}"/>
              </a:ext>
            </a:extLst>
          </p:cNvPr>
          <p:cNvSpPr/>
          <p:nvPr/>
        </p:nvSpPr>
        <p:spPr>
          <a:xfrm>
            <a:off x="6693021" y="1252589"/>
            <a:ext cx="2169623" cy="833120"/>
          </a:xfrm>
          <a:prstGeom prst="wedgeRoundRectCallout">
            <a:avLst>
              <a:gd name="adj1" fmla="val 21074"/>
              <a:gd name="adj2" fmla="val 68513"/>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バリデーション</a:t>
            </a:r>
          </a:p>
        </p:txBody>
      </p:sp>
      <p:sp>
        <p:nvSpPr>
          <p:cNvPr id="28" name="吹き出し: 角を丸めた四角形 27">
            <a:extLst>
              <a:ext uri="{FF2B5EF4-FFF2-40B4-BE49-F238E27FC236}">
                <a16:creationId xmlns:a16="http://schemas.microsoft.com/office/drawing/2014/main" id="{C9C94801-BC49-4829-9844-4425A054794B}"/>
              </a:ext>
            </a:extLst>
          </p:cNvPr>
          <p:cNvSpPr/>
          <p:nvPr/>
        </p:nvSpPr>
        <p:spPr>
          <a:xfrm>
            <a:off x="9380740" y="2909008"/>
            <a:ext cx="2169623" cy="833120"/>
          </a:xfrm>
          <a:prstGeom prst="wedgeRoundRectCallout">
            <a:avLst>
              <a:gd name="adj1" fmla="val -63223"/>
              <a:gd name="adj2" fmla="val -3506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dirty="0">
                <a:solidFill>
                  <a:schemeClr val="tx1"/>
                </a:solidFill>
                <a:latin typeface="Meiryo UI" panose="020B0604030504040204" pitchFamily="50" charset="-128"/>
                <a:ea typeface="Meiryo UI" panose="020B0604030504040204" pitchFamily="50" charset="-128"/>
              </a:rPr>
              <a:t>CORS</a:t>
            </a:r>
            <a:r>
              <a:rPr kumimoji="1" lang="ja-JP" altLang="en-US" sz="2000" dirty="0">
                <a:solidFill>
                  <a:schemeClr val="tx1"/>
                </a:solidFill>
                <a:latin typeface="Meiryo UI" panose="020B0604030504040204" pitchFamily="50" charset="-128"/>
                <a:ea typeface="Meiryo UI" panose="020B0604030504040204" pitchFamily="50" charset="-128"/>
              </a:rPr>
              <a:t>（オリジン間リソース共有）</a:t>
            </a:r>
          </a:p>
        </p:txBody>
      </p:sp>
      <p:sp>
        <p:nvSpPr>
          <p:cNvPr id="1029" name="吹き出し: 角を丸めた四角形 1028">
            <a:extLst>
              <a:ext uri="{FF2B5EF4-FFF2-40B4-BE49-F238E27FC236}">
                <a16:creationId xmlns:a16="http://schemas.microsoft.com/office/drawing/2014/main" id="{9037DD94-C86A-4E08-A682-397CF2DD1D7B}"/>
              </a:ext>
            </a:extLst>
          </p:cNvPr>
          <p:cNvSpPr/>
          <p:nvPr/>
        </p:nvSpPr>
        <p:spPr>
          <a:xfrm>
            <a:off x="784593" y="2420417"/>
            <a:ext cx="2169623" cy="833120"/>
          </a:xfrm>
          <a:prstGeom prst="wedgeRoundRectCallout">
            <a:avLst>
              <a:gd name="adj1" fmla="val 63785"/>
              <a:gd name="adj2" fmla="val 40549"/>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dirty="0">
                <a:solidFill>
                  <a:schemeClr val="tx1"/>
                </a:solidFill>
                <a:latin typeface="Meiryo UI" panose="020B0604030504040204" pitchFamily="50" charset="-128"/>
                <a:ea typeface="Meiryo UI" panose="020B0604030504040204" pitchFamily="50" charset="-128"/>
              </a:rPr>
              <a:t>XSS</a:t>
            </a:r>
            <a:r>
              <a:rPr kumimoji="1" lang="ja-JP" altLang="en-US" sz="2000" dirty="0">
                <a:solidFill>
                  <a:schemeClr val="tx1"/>
                </a:solidFill>
                <a:latin typeface="Meiryo UI" panose="020B0604030504040204" pitchFamily="50" charset="-128"/>
                <a:ea typeface="Meiryo UI" panose="020B0604030504040204" pitchFamily="50" charset="-128"/>
              </a:rPr>
              <a:t>（クロスサイトスクリプティング）</a:t>
            </a:r>
          </a:p>
        </p:txBody>
      </p:sp>
      <p:sp>
        <p:nvSpPr>
          <p:cNvPr id="1032" name="テキスト ボックス 1031">
            <a:extLst>
              <a:ext uri="{FF2B5EF4-FFF2-40B4-BE49-F238E27FC236}">
                <a16:creationId xmlns:a16="http://schemas.microsoft.com/office/drawing/2014/main" id="{B6830F43-C564-4EE9-8194-8681A9375C23}"/>
              </a:ext>
            </a:extLst>
          </p:cNvPr>
          <p:cNvSpPr txBox="1"/>
          <p:nvPr/>
        </p:nvSpPr>
        <p:spPr>
          <a:xfrm>
            <a:off x="3194050"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65345A-ED9F-46D6-937B-9F4B7D73AF39}"/>
              </a:ext>
            </a:extLst>
          </p:cNvPr>
          <p:cNvSpPr>
            <a:spLocks noGrp="1"/>
          </p:cNvSpPr>
          <p:nvPr>
            <p:ph type="sldNum" sz="quarter" idx="12"/>
          </p:nvPr>
        </p:nvSpPr>
        <p:spPr/>
        <p:txBody>
          <a:bodyPr/>
          <a:lstStyle/>
          <a:p>
            <a:fld id="{A783C381-2822-4F05-8A88-66F73725CF2D}" type="slidenum">
              <a:rPr kumimoji="1" lang="ja-JP" altLang="en-US" smtClean="0"/>
              <a:t>129</a:t>
            </a:fld>
            <a:endParaRPr kumimoji="1" lang="ja-JP" altLang="en-US"/>
          </a:p>
        </p:txBody>
      </p:sp>
      <p:sp>
        <p:nvSpPr>
          <p:cNvPr id="4" name="吹き出し: 角を丸めた四角形 3">
            <a:extLst>
              <a:ext uri="{FF2B5EF4-FFF2-40B4-BE49-F238E27FC236}">
                <a16:creationId xmlns:a16="http://schemas.microsoft.com/office/drawing/2014/main" id="{219F04E3-5520-4E59-8132-41AA9B26BF0D}"/>
              </a:ext>
            </a:extLst>
          </p:cNvPr>
          <p:cNvSpPr/>
          <p:nvPr/>
        </p:nvSpPr>
        <p:spPr>
          <a:xfrm>
            <a:off x="9380740" y="657147"/>
            <a:ext cx="2354062" cy="833120"/>
          </a:xfrm>
          <a:prstGeom prst="wedgeRoundRectCallout">
            <a:avLst>
              <a:gd name="adj1" fmla="val -59165"/>
              <a:gd name="adj2" fmla="val 34157"/>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dirty="0">
                <a:solidFill>
                  <a:schemeClr val="tx1"/>
                </a:solidFill>
                <a:latin typeface="Meiryo UI" panose="020B0604030504040204" pitchFamily="50" charset="-128"/>
                <a:ea typeface="Meiryo UI" panose="020B0604030504040204" pitchFamily="50" charset="-128"/>
              </a:rPr>
              <a:t>SQL</a:t>
            </a:r>
            <a:r>
              <a:rPr kumimoji="1" lang="ja-JP" altLang="en-US" sz="2000" dirty="0">
                <a:solidFill>
                  <a:schemeClr val="tx1"/>
                </a:solidFill>
                <a:latin typeface="Meiryo UI" panose="020B0604030504040204" pitchFamily="50" charset="-128"/>
                <a:ea typeface="Meiryo UI" panose="020B0604030504040204" pitchFamily="50" charset="-128"/>
              </a:rPr>
              <a:t>インジェクション</a:t>
            </a:r>
          </a:p>
        </p:txBody>
      </p:sp>
      <p:sp>
        <p:nvSpPr>
          <p:cNvPr id="5" name="吹き出し: 角を丸めた四角形 4">
            <a:extLst>
              <a:ext uri="{FF2B5EF4-FFF2-40B4-BE49-F238E27FC236}">
                <a16:creationId xmlns:a16="http://schemas.microsoft.com/office/drawing/2014/main" id="{5192F0B3-8500-4CAE-9204-2854BD959C4B}"/>
              </a:ext>
            </a:extLst>
          </p:cNvPr>
          <p:cNvSpPr/>
          <p:nvPr/>
        </p:nvSpPr>
        <p:spPr>
          <a:xfrm>
            <a:off x="9380739" y="3951035"/>
            <a:ext cx="2169623" cy="833120"/>
          </a:xfrm>
          <a:prstGeom prst="wedgeRoundRectCallout">
            <a:avLst>
              <a:gd name="adj1" fmla="val -63223"/>
              <a:gd name="adj2" fmla="val -3506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認証</a:t>
            </a:r>
          </a:p>
        </p:txBody>
      </p:sp>
      <p:sp>
        <p:nvSpPr>
          <p:cNvPr id="7" name="吹き出し: 角を丸めた四角形 6">
            <a:extLst>
              <a:ext uri="{FF2B5EF4-FFF2-40B4-BE49-F238E27FC236}">
                <a16:creationId xmlns:a16="http://schemas.microsoft.com/office/drawing/2014/main" id="{FC581132-494D-4B09-9B88-61FA58143795}"/>
              </a:ext>
            </a:extLst>
          </p:cNvPr>
          <p:cNvSpPr/>
          <p:nvPr/>
        </p:nvSpPr>
        <p:spPr>
          <a:xfrm>
            <a:off x="9380739" y="4977142"/>
            <a:ext cx="2169623" cy="833120"/>
          </a:xfrm>
          <a:prstGeom prst="wedgeRoundRectCallout">
            <a:avLst>
              <a:gd name="adj1" fmla="val -63223"/>
              <a:gd name="adj2" fmla="val -3506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アクセス制限</a:t>
            </a:r>
          </a:p>
        </p:txBody>
      </p:sp>
      <p:sp>
        <p:nvSpPr>
          <p:cNvPr id="8" name="吹き出し: 角を丸めた四角形 7">
            <a:extLst>
              <a:ext uri="{FF2B5EF4-FFF2-40B4-BE49-F238E27FC236}">
                <a16:creationId xmlns:a16="http://schemas.microsoft.com/office/drawing/2014/main" id="{C4EE6E66-78CB-4533-9CA6-0534C2389FAD}"/>
              </a:ext>
            </a:extLst>
          </p:cNvPr>
          <p:cNvSpPr/>
          <p:nvPr/>
        </p:nvSpPr>
        <p:spPr>
          <a:xfrm>
            <a:off x="6693022" y="5003064"/>
            <a:ext cx="2169623" cy="833120"/>
          </a:xfrm>
          <a:prstGeom prst="wedgeRoundRectCallout">
            <a:avLst>
              <a:gd name="adj1" fmla="val 20341"/>
              <a:gd name="adj2" fmla="val -6723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アクセスログ</a:t>
            </a:r>
          </a:p>
        </p:txBody>
      </p:sp>
    </p:spTree>
    <p:extLst>
      <p:ext uri="{BB962C8B-B14F-4D97-AF65-F5344CB8AC3E}">
        <p14:creationId xmlns:p14="http://schemas.microsoft.com/office/powerpoint/2010/main" val="3125257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SPA</a:t>
            </a:r>
            <a:r>
              <a:rPr kumimoji="1" lang="ja-JP" altLang="en-US" sz="2800" b="1" dirty="0">
                <a:latin typeface="Meiryo UI" panose="020B0604030504040204" pitchFamily="50" charset="-128"/>
                <a:ea typeface="Meiryo UI" panose="020B0604030504040204" pitchFamily="50" charset="-128"/>
              </a:rPr>
              <a:t>、その前に</a:t>
            </a:r>
            <a:r>
              <a:rPr kumimoji="1" lang="en-US" altLang="ja-JP" sz="2800" b="1" dirty="0">
                <a:latin typeface="Meiryo UI" panose="020B0604030504040204" pitchFamily="50" charset="-128"/>
                <a:ea typeface="Meiryo UI" panose="020B0604030504040204" pitchFamily="50" charset="-128"/>
              </a:rPr>
              <a:t>Web</a:t>
            </a:r>
            <a:r>
              <a:rPr kumimoji="1" lang="ja-JP" altLang="en-US" sz="2800" b="1" dirty="0">
                <a:latin typeface="Meiryo UI" panose="020B0604030504040204" pitchFamily="50" charset="-128"/>
                <a:ea typeface="Meiryo UI" panose="020B0604030504040204" pitchFamily="50" charset="-128"/>
              </a:rPr>
              <a:t>アプリ</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リクエストすると</a:t>
            </a:r>
            <a:r>
              <a:rPr kumimoji="1" lang="en-US" altLang="ja-JP" sz="2000" dirty="0">
                <a:latin typeface="Meiryo UI" panose="020B0604030504040204" pitchFamily="50" charset="-128"/>
                <a:ea typeface="Meiryo UI" panose="020B0604030504040204" pitchFamily="50" charset="-128"/>
              </a:rPr>
              <a:t>HTML</a:t>
            </a:r>
            <a:r>
              <a:rPr kumimoji="1" lang="ja-JP" altLang="en-US" sz="2000" dirty="0">
                <a:latin typeface="Meiryo UI" panose="020B0604030504040204" pitchFamily="50" charset="-128"/>
                <a:ea typeface="Meiryo UI" panose="020B0604030504040204" pitchFamily="50" charset="-128"/>
              </a:rPr>
              <a:t>を返します。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Web</a:t>
            </a:r>
            <a:r>
              <a:rPr kumimoji="1" lang="ja-JP" altLang="en-US" sz="2000" dirty="0">
                <a:latin typeface="Meiryo UI" panose="020B0604030504040204" pitchFamily="50" charset="-128"/>
                <a:ea typeface="Meiryo UI" panose="020B0604030504040204" pitchFamily="50" charset="-128"/>
              </a:rPr>
              <a:t>アプリが画面遷移をコントロールします。</a:t>
            </a:r>
            <a:endParaRPr kumimoji="1" lang="en-US" altLang="ja-JP" sz="2000" dirty="0">
              <a:latin typeface="Meiryo UI" panose="020B0604030504040204" pitchFamily="50" charset="-128"/>
              <a:ea typeface="Meiryo UI" panose="020B0604030504040204" pitchFamily="50" charset="-128"/>
            </a:endParaRPr>
          </a:p>
        </p:txBody>
      </p:sp>
      <p:pic>
        <p:nvPicPr>
          <p:cNvPr id="1028" name="Picture 4" descr="サーバーのアイコン素材">
            <a:extLst>
              <a:ext uri="{FF2B5EF4-FFF2-40B4-BE49-F238E27FC236}">
                <a16:creationId xmlns:a16="http://schemas.microsoft.com/office/drawing/2014/main" id="{AC7240A1-3088-4FA8-A4AE-7BECDD1E9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089" y="2816249"/>
            <a:ext cx="845043" cy="1215342"/>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0A2894D2-F72D-497E-AACF-B58BF7F898A3}"/>
              </a:ext>
            </a:extLst>
          </p:cNvPr>
          <p:cNvSpPr txBox="1"/>
          <p:nvPr/>
        </p:nvSpPr>
        <p:spPr>
          <a:xfrm>
            <a:off x="8743950" y="6079063"/>
            <a:ext cx="3448050" cy="571695"/>
          </a:xfrm>
          <a:prstGeom prst="rect">
            <a:avLst/>
          </a:prstGeom>
          <a:noFill/>
        </p:spPr>
        <p:txBody>
          <a:bodyPr wrap="square" rtlCol="0">
            <a:spAutoFit/>
          </a:bodyPr>
          <a:lstStyle/>
          <a:p>
            <a:pPr>
              <a:lnSpc>
                <a:spcPts val="2000"/>
              </a:lnSpc>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アイコンは</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FLAT</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 </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ICON</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 </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DESIGN</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を使用しています。</a:t>
            </a:r>
          </a:p>
          <a:p>
            <a:pPr>
              <a:lnSpc>
                <a:spcPts val="2000"/>
              </a:lnSpc>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http://flat-icon-design.com/</a:t>
            </a:r>
          </a:p>
        </p:txBody>
      </p:sp>
      <p:pic>
        <p:nvPicPr>
          <p:cNvPr id="1030" name="Picture 6" descr="WEBページのブラウザウィンドウアイコン素材">
            <a:extLst>
              <a:ext uri="{FF2B5EF4-FFF2-40B4-BE49-F238E27FC236}">
                <a16:creationId xmlns:a16="http://schemas.microsoft.com/office/drawing/2014/main" id="{D315D335-7C8E-4F32-9288-05A71E596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6054" y="2821329"/>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6CEF37FB-7EBB-4C9F-8EA4-0B10BD30152D}"/>
              </a:ext>
            </a:extLst>
          </p:cNvPr>
          <p:cNvCxnSpPr>
            <a:cxnSpLocks/>
          </p:cNvCxnSpPr>
          <p:nvPr/>
        </p:nvCxnSpPr>
        <p:spPr>
          <a:xfrm>
            <a:off x="5120640" y="3058160"/>
            <a:ext cx="222504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78575F-859A-4F7D-ACF9-0C487954043F}"/>
              </a:ext>
            </a:extLst>
          </p:cNvPr>
          <p:cNvSpPr txBox="1"/>
          <p:nvPr/>
        </p:nvSpPr>
        <p:spPr>
          <a:xfrm>
            <a:off x="5758190" y="2616051"/>
            <a:ext cx="997667"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latin typeface="Meiryo UI" panose="020B0604030504040204" pitchFamily="50" charset="-128"/>
                <a:ea typeface="Meiryo UI" panose="020B0604030504040204" pitchFamily="50" charset="-128"/>
              </a:rPr>
              <a:t>リクエスト</a:t>
            </a:r>
            <a:endParaRPr kumimoji="1" lang="en-US" altLang="ja-JP" sz="2000" dirty="0">
              <a:latin typeface="Meiryo UI" panose="020B0604030504040204" pitchFamily="50" charset="-128"/>
              <a:ea typeface="Meiryo UI" panose="020B0604030504040204" pitchFamily="50" charset="-128"/>
            </a:endParaRPr>
          </a:p>
        </p:txBody>
      </p:sp>
      <p:cxnSp>
        <p:nvCxnSpPr>
          <p:cNvPr id="17" name="直線矢印コネクタ 16">
            <a:extLst>
              <a:ext uri="{FF2B5EF4-FFF2-40B4-BE49-F238E27FC236}">
                <a16:creationId xmlns:a16="http://schemas.microsoft.com/office/drawing/2014/main" id="{01D890EA-2683-48BD-81D9-311C9A4A42CB}"/>
              </a:ext>
            </a:extLst>
          </p:cNvPr>
          <p:cNvCxnSpPr>
            <a:cxnSpLocks/>
          </p:cNvCxnSpPr>
          <p:nvPr/>
        </p:nvCxnSpPr>
        <p:spPr>
          <a:xfrm flipH="1">
            <a:off x="5080000" y="3911600"/>
            <a:ext cx="226568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3FCCD3D-FDD3-4426-AE7D-A122DDC6F898}"/>
              </a:ext>
            </a:extLst>
          </p:cNvPr>
          <p:cNvSpPr txBox="1"/>
          <p:nvPr/>
        </p:nvSpPr>
        <p:spPr>
          <a:xfrm>
            <a:off x="5809533" y="3469491"/>
            <a:ext cx="845042" cy="358688"/>
          </a:xfrm>
          <a:prstGeom prst="rect">
            <a:avLst/>
          </a:prstGeom>
          <a:noFill/>
        </p:spPr>
        <p:txBody>
          <a:bodyPr wrap="square" lIns="0" tIns="0" rIns="0" bIns="0" rtlCol="0" anchor="ctr" anchorCtr="0">
            <a:spAutoFit/>
          </a:bodyPr>
          <a:lstStyle/>
          <a:p>
            <a:pPr algn="ct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HTML</a:t>
            </a:r>
          </a:p>
        </p:txBody>
      </p:sp>
      <p:sp>
        <p:nvSpPr>
          <p:cNvPr id="13" name="吹き出し: 角を丸めた四角形 12">
            <a:extLst>
              <a:ext uri="{FF2B5EF4-FFF2-40B4-BE49-F238E27FC236}">
                <a16:creationId xmlns:a16="http://schemas.microsoft.com/office/drawing/2014/main" id="{57128FAD-CDBC-4503-B2B4-C326CE5C7502}"/>
              </a:ext>
            </a:extLst>
          </p:cNvPr>
          <p:cNvSpPr/>
          <p:nvPr/>
        </p:nvSpPr>
        <p:spPr>
          <a:xfrm>
            <a:off x="9380740" y="2946400"/>
            <a:ext cx="2169623" cy="833120"/>
          </a:xfrm>
          <a:prstGeom prst="wedgeRoundRectCallout">
            <a:avLst>
              <a:gd name="adj1" fmla="val -62737"/>
              <a:gd name="adj2" fmla="val 24695"/>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何か処理する</a:t>
            </a:r>
          </a:p>
        </p:txBody>
      </p:sp>
      <p:sp>
        <p:nvSpPr>
          <p:cNvPr id="15" name="テキスト ボックス 14">
            <a:extLst>
              <a:ext uri="{FF2B5EF4-FFF2-40B4-BE49-F238E27FC236}">
                <a16:creationId xmlns:a16="http://schemas.microsoft.com/office/drawing/2014/main" id="{8B0E0B4D-BA04-49B8-B8EB-6BAC3A561529}"/>
              </a:ext>
            </a:extLst>
          </p:cNvPr>
          <p:cNvSpPr txBox="1"/>
          <p:nvPr/>
        </p:nvSpPr>
        <p:spPr>
          <a:xfrm>
            <a:off x="7395569"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Web</a:t>
            </a:r>
            <a:r>
              <a:rPr kumimoji="1" lang="ja-JP" altLang="en-US" sz="2000" dirty="0">
                <a:highlight>
                  <a:srgbClr val="FFFF00"/>
                </a:highlight>
                <a:latin typeface="Meiryo UI" panose="020B0604030504040204" pitchFamily="50" charset="-128"/>
                <a:ea typeface="Meiryo UI" panose="020B0604030504040204" pitchFamily="50" charset="-128"/>
              </a:rPr>
              <a:t>アプリ</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6" name="吹き出し: 角を丸めた四角形 25">
            <a:extLst>
              <a:ext uri="{FF2B5EF4-FFF2-40B4-BE49-F238E27FC236}">
                <a16:creationId xmlns:a16="http://schemas.microsoft.com/office/drawing/2014/main" id="{9C4B0457-A8A0-4E8E-95CB-68F401BD2F06}"/>
              </a:ext>
            </a:extLst>
          </p:cNvPr>
          <p:cNvSpPr/>
          <p:nvPr/>
        </p:nvSpPr>
        <p:spPr>
          <a:xfrm>
            <a:off x="9347200" y="1838853"/>
            <a:ext cx="2169623" cy="833120"/>
          </a:xfrm>
          <a:prstGeom prst="wedgeRoundRectCallout">
            <a:avLst>
              <a:gd name="adj1" fmla="val -60310"/>
              <a:gd name="adj2" fmla="val 3445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リクエストに応じた</a:t>
            </a:r>
            <a:endParaRPr kumimoji="1" lang="en-US" altLang="ja-JP" sz="2000" dirty="0">
              <a:solidFill>
                <a:schemeClr val="tx1"/>
              </a:solidFill>
              <a:latin typeface="Meiryo UI" panose="020B0604030504040204" pitchFamily="50" charset="-128"/>
              <a:ea typeface="Meiryo UI" panose="020B0604030504040204" pitchFamily="50" charset="-128"/>
            </a:endParaRPr>
          </a:p>
          <a:p>
            <a:r>
              <a:rPr kumimoji="1" lang="ja-JP" altLang="en-US" sz="2000" dirty="0">
                <a:solidFill>
                  <a:schemeClr val="tx1"/>
                </a:solidFill>
                <a:latin typeface="Meiryo UI" panose="020B0604030504040204" pitchFamily="50" charset="-128"/>
                <a:ea typeface="Meiryo UI" panose="020B0604030504040204" pitchFamily="50" charset="-128"/>
              </a:rPr>
              <a:t>処理を呼び出す</a:t>
            </a:r>
          </a:p>
        </p:txBody>
      </p:sp>
      <p:sp>
        <p:nvSpPr>
          <p:cNvPr id="28" name="吹き出し: 角を丸めた四角形 27">
            <a:extLst>
              <a:ext uri="{FF2B5EF4-FFF2-40B4-BE49-F238E27FC236}">
                <a16:creationId xmlns:a16="http://schemas.microsoft.com/office/drawing/2014/main" id="{C9C94801-BC49-4829-9844-4425A054794B}"/>
              </a:ext>
            </a:extLst>
          </p:cNvPr>
          <p:cNvSpPr/>
          <p:nvPr/>
        </p:nvSpPr>
        <p:spPr>
          <a:xfrm>
            <a:off x="9380740" y="4075662"/>
            <a:ext cx="2169623" cy="833120"/>
          </a:xfrm>
          <a:prstGeom prst="wedgeRoundRectCallout">
            <a:avLst>
              <a:gd name="adj1" fmla="val -63223"/>
              <a:gd name="adj2" fmla="val -3506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処理結果に応じた</a:t>
            </a:r>
            <a:r>
              <a:rPr kumimoji="1" lang="en-US" altLang="ja-JP" sz="2000" dirty="0">
                <a:solidFill>
                  <a:schemeClr val="tx1"/>
                </a:solidFill>
                <a:latin typeface="Meiryo UI" panose="020B0604030504040204" pitchFamily="50" charset="-128"/>
                <a:ea typeface="Meiryo UI" panose="020B0604030504040204" pitchFamily="50" charset="-128"/>
              </a:rPr>
              <a:t>HTML</a:t>
            </a:r>
            <a:r>
              <a:rPr kumimoji="1" lang="ja-JP" altLang="en-US" sz="2000" dirty="0">
                <a:solidFill>
                  <a:schemeClr val="tx1"/>
                </a:solidFill>
                <a:latin typeface="Meiryo UI" panose="020B0604030504040204" pitchFamily="50" charset="-128"/>
                <a:ea typeface="Meiryo UI" panose="020B0604030504040204" pitchFamily="50" charset="-128"/>
              </a:rPr>
              <a:t>を作る</a:t>
            </a:r>
          </a:p>
        </p:txBody>
      </p:sp>
      <p:sp>
        <p:nvSpPr>
          <p:cNvPr id="1032" name="テキスト ボックス 1031">
            <a:extLst>
              <a:ext uri="{FF2B5EF4-FFF2-40B4-BE49-F238E27FC236}">
                <a16:creationId xmlns:a16="http://schemas.microsoft.com/office/drawing/2014/main" id="{B6830F43-C564-4EE9-8194-8681A9375C23}"/>
              </a:ext>
            </a:extLst>
          </p:cNvPr>
          <p:cNvSpPr txBox="1"/>
          <p:nvPr/>
        </p:nvSpPr>
        <p:spPr>
          <a:xfrm>
            <a:off x="3194050"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endParaRPr kumimoji="1" lang="en-US" altLang="ja-JP" sz="2000"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D44D4717-9FE2-494B-B4A9-5D87F775B86C}"/>
              </a:ext>
            </a:extLst>
          </p:cNvPr>
          <p:cNvSpPr>
            <a:spLocks noGrp="1"/>
          </p:cNvSpPr>
          <p:nvPr>
            <p:ph type="sldNum" sz="quarter" idx="12"/>
          </p:nvPr>
        </p:nvSpPr>
        <p:spPr/>
        <p:txBody>
          <a:bodyPr/>
          <a:lstStyle/>
          <a:p>
            <a:fld id="{A783C381-2822-4F05-8A88-66F73725CF2D}" type="slidenum">
              <a:rPr kumimoji="1" lang="ja-JP" altLang="en-US" smtClean="0"/>
              <a:t>13</a:t>
            </a:fld>
            <a:endParaRPr kumimoji="1" lang="ja-JP" altLang="en-US"/>
          </a:p>
        </p:txBody>
      </p:sp>
    </p:spTree>
    <p:extLst>
      <p:ext uri="{BB962C8B-B14F-4D97-AF65-F5344CB8AC3E}">
        <p14:creationId xmlns:p14="http://schemas.microsoft.com/office/powerpoint/2010/main" val="19430401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クラウド環境を前提とし、クラウド環境をフル活用できるように最適化されたアプリケーション。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例えば、クラウドの伸縮性を活かせるように、アプリケーションが状態を持たないようにする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といった対応が必要になります。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伸縮性＝スケールアウト</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スケールイン＝アクセス数に応じてサーバを増やしたり減らしたり</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Twelve-Factor App</a:t>
            </a: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https://12factor.net/ja/</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Heroku</a:t>
            </a:r>
            <a:r>
              <a:rPr kumimoji="1" lang="ja-JP" altLang="en-US" sz="2000" dirty="0">
                <a:latin typeface="Meiryo UI" panose="020B0604030504040204" pitchFamily="50" charset="-128"/>
                <a:ea typeface="Meiryo UI" panose="020B0604030504040204" pitchFamily="50" charset="-128"/>
              </a:rPr>
              <a:t>のエンジニアが提唱したシステム開発の方法論で、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クラウド環境に適したシステムを開発するときに考慮すべきことを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12</a:t>
            </a:r>
            <a:r>
              <a:rPr kumimoji="1" lang="ja-JP" altLang="en-US" sz="2000" dirty="0">
                <a:latin typeface="Meiryo UI" panose="020B0604030504040204" pitchFamily="50" charset="-128"/>
                <a:ea typeface="Meiryo UI" panose="020B0604030504040204" pitchFamily="50" charset="-128"/>
              </a:rPr>
              <a:t>の要素（</a:t>
            </a:r>
            <a:r>
              <a:rPr kumimoji="1" lang="en-US" altLang="ja-JP" sz="2000" dirty="0">
                <a:latin typeface="Meiryo UI" panose="020B0604030504040204" pitchFamily="50" charset="-128"/>
                <a:ea typeface="Meiryo UI" panose="020B0604030504040204" pitchFamily="50" charset="-128"/>
              </a:rPr>
              <a:t>Twelve-Factor</a:t>
            </a:r>
            <a:r>
              <a:rPr kumimoji="1" lang="ja-JP" altLang="en-US" sz="2000" dirty="0">
                <a:latin typeface="Meiryo UI" panose="020B0604030504040204" pitchFamily="50" charset="-128"/>
                <a:ea typeface="Meiryo UI" panose="020B0604030504040204" pitchFamily="50" charset="-128"/>
              </a:rPr>
              <a:t>）にまとめたもの。</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hlinkClick r:id="rId4"/>
              </a:rPr>
              <a:t>Nablarch</a:t>
            </a:r>
            <a:r>
              <a:rPr kumimoji="1" lang="ja-JP" altLang="en-US" sz="2000" dirty="0">
                <a:latin typeface="Meiryo UI" panose="020B0604030504040204" pitchFamily="50" charset="-128"/>
                <a:ea typeface="Meiryo UI" panose="020B0604030504040204" pitchFamily="50" charset="-128"/>
                <a:hlinkClick r:id="rId4"/>
              </a:rPr>
              <a:t>クラウドネイティブ対応</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クラウドネイティブ</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130</a:t>
            </a:fld>
            <a:endParaRPr kumimoji="1" lang="ja-JP" altLang="en-US" dirty="0"/>
          </a:p>
        </p:txBody>
      </p:sp>
    </p:spTree>
    <p:extLst>
      <p:ext uri="{BB962C8B-B14F-4D97-AF65-F5344CB8AC3E}">
        <p14:creationId xmlns:p14="http://schemas.microsoft.com/office/powerpoint/2010/main" val="41461658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の作り方</a:t>
            </a:r>
            <a:r>
              <a:rPr kumimoji="1" lang="ja-JP" altLang="en-US" sz="2000" dirty="0">
                <a:latin typeface="Meiryo UI" panose="020B0604030504040204" pitchFamily="50" charset="-128"/>
                <a:ea typeface="Meiryo UI" panose="020B0604030504040204" pitchFamily="50" charset="-128"/>
              </a:rPr>
              <a:t>を体験いただけましたでしょうか？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Fintan</a:t>
            </a:r>
            <a:r>
              <a:rPr kumimoji="1" lang="ja-JP" altLang="en-US" sz="2000" dirty="0">
                <a:latin typeface="Meiryo UI" panose="020B0604030504040204" pitchFamily="50" charset="-128"/>
                <a:ea typeface="Meiryo UI" panose="020B0604030504040204" pitchFamily="50" charset="-128"/>
              </a:rPr>
              <a:t>でハンズオン資料を公開しています。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友人に紹介いただいたり、勉強会等でご活用ください。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https://fintan.jp/</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 + REST API</a:t>
            </a:r>
            <a:r>
              <a:rPr kumimoji="1" lang="ja-JP" altLang="en-US" sz="2000" dirty="0">
                <a:highlight>
                  <a:srgbClr val="FFFF00"/>
                </a:highlight>
                <a:latin typeface="Meiryo UI" panose="020B0604030504040204" pitchFamily="50" charset="-128"/>
                <a:ea typeface="Meiryo UI" panose="020B0604030504040204" pitchFamily="50" charset="-128"/>
              </a:rPr>
              <a:t>構成のサービス開発リファレンス</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4"/>
              </a:rPr>
              <a:t>https://fintan.jp/?p=5952</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方式設計ガイド、コード例、ハンズオンコンテンツ</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他にも現場で活用しているコンテンツやノウハウ、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技術ネタのブログも公開していますのでぜひ覗いてみてください。</a:t>
            </a:r>
            <a:endParaRPr kumimoji="1" lang="en-US" altLang="ja-JP" sz="2000" dirty="0">
              <a:latin typeface="Meiryo UI" panose="020B0604030504040204" pitchFamily="50" charset="-128"/>
              <a:ea typeface="Meiryo UI" panose="020B0604030504040204" pitchFamily="50" charset="-128"/>
            </a:endParaRPr>
          </a:p>
        </p:txBody>
      </p:sp>
      <p:pic>
        <p:nvPicPr>
          <p:cNvPr id="12" name="Picture 2" descr="Fintan">
            <a:extLst>
              <a:ext uri="{FF2B5EF4-FFF2-40B4-BE49-F238E27FC236}">
                <a16:creationId xmlns:a16="http://schemas.microsoft.com/office/drawing/2014/main" id="{384F7AF3-CABC-474D-8FC7-BA01B6F04B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9141" y="3046228"/>
            <a:ext cx="3676650" cy="122872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API</a:t>
            </a:r>
            <a:r>
              <a:rPr kumimoji="1" lang="ja-JP" altLang="en-US" sz="2800" b="1" dirty="0">
                <a:latin typeface="Meiryo UI" panose="020B0604030504040204" pitchFamily="50" charset="-128"/>
                <a:ea typeface="Meiryo UI" panose="020B0604030504040204" pitchFamily="50" charset="-128"/>
              </a:rPr>
              <a:t>ハンズオンはいかがでしたか？</a:t>
            </a:r>
          </a:p>
        </p:txBody>
      </p:sp>
      <p:sp>
        <p:nvSpPr>
          <p:cNvPr id="2" name="スライド番号プレースホルダー 1">
            <a:extLst>
              <a:ext uri="{FF2B5EF4-FFF2-40B4-BE49-F238E27FC236}">
                <a16:creationId xmlns:a16="http://schemas.microsoft.com/office/drawing/2014/main" id="{B2131DEE-C08B-4AF1-8BBC-5456B06AEA86}"/>
              </a:ext>
            </a:extLst>
          </p:cNvPr>
          <p:cNvSpPr>
            <a:spLocks noGrp="1"/>
          </p:cNvSpPr>
          <p:nvPr>
            <p:ph type="sldNum" sz="quarter" idx="12"/>
          </p:nvPr>
        </p:nvSpPr>
        <p:spPr/>
        <p:txBody>
          <a:bodyPr/>
          <a:lstStyle/>
          <a:p>
            <a:fld id="{A783C381-2822-4F05-8A88-66F73725CF2D}" type="slidenum">
              <a:rPr kumimoji="1" lang="ja-JP" altLang="en-US" smtClean="0"/>
              <a:t>131</a:t>
            </a:fld>
            <a:endParaRPr kumimoji="1" lang="ja-JP" altLang="en-US"/>
          </a:p>
        </p:txBody>
      </p:sp>
    </p:spTree>
    <p:extLst>
      <p:ext uri="{BB962C8B-B14F-4D97-AF65-F5344CB8AC3E}">
        <p14:creationId xmlns:p14="http://schemas.microsoft.com/office/powerpoint/2010/main" val="68441802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2913233"/>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サービス</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プロダクトの開発に欠かせない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アプリ開発と</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を</a:t>
            </a:r>
            <a:r>
              <a:rPr kumimoji="1" lang="ja-JP" altLang="en-US" sz="2000" dirty="0">
                <a:highlight>
                  <a:srgbClr val="FFFF00"/>
                </a:highlight>
                <a:latin typeface="Meiryo UI" panose="020B0604030504040204" pitchFamily="50" charset="-128"/>
                <a:ea typeface="Meiryo UI" panose="020B0604030504040204" pitchFamily="50" charset="-128"/>
              </a:rPr>
              <a:t>体験</a:t>
            </a:r>
            <a:r>
              <a:rPr kumimoji="1" lang="ja-JP" altLang="en-US" sz="2000" dirty="0">
                <a:latin typeface="Meiryo UI" panose="020B0604030504040204" pitchFamily="50" charset="-128"/>
                <a:ea typeface="Meiryo UI" panose="020B0604030504040204" pitchFamily="50" charset="-128"/>
              </a:rPr>
              <a:t>してみませんか？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9</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10</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11</a:t>
            </a:r>
            <a:r>
              <a:rPr kumimoji="1" lang="ja-JP" altLang="en-US" sz="2000" dirty="0">
                <a:highlight>
                  <a:srgbClr val="FFFF00"/>
                </a:highlight>
                <a:latin typeface="Meiryo UI" panose="020B0604030504040204" pitchFamily="50" charset="-128"/>
                <a:ea typeface="Meiryo UI" panose="020B0604030504040204" pitchFamily="50" charset="-128"/>
              </a:rPr>
              <a:t>月　モバイルハンズオン</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12</a:t>
            </a:r>
            <a:r>
              <a:rPr kumimoji="1" lang="ja-JP" altLang="en-US" sz="2000" dirty="0">
                <a:highlight>
                  <a:srgbClr val="FFFF00"/>
                </a:highlight>
                <a:latin typeface="Meiryo UI" panose="020B0604030504040204" pitchFamily="50" charset="-128"/>
                <a:ea typeface="Meiryo UI" panose="020B0604030504040204" pitchFamily="50" charset="-128"/>
              </a:rPr>
              <a:t>月　</a:t>
            </a:r>
            <a:r>
              <a:rPr kumimoji="1" lang="en-US" altLang="ja-JP" sz="2000" dirty="0">
                <a:highlight>
                  <a:srgbClr val="FFFF00"/>
                </a:highlight>
                <a:latin typeface="Meiryo UI" panose="020B0604030504040204" pitchFamily="50" charset="-128"/>
                <a:ea typeface="Meiryo UI" panose="020B0604030504040204" pitchFamily="50" charset="-128"/>
              </a:rPr>
              <a:t>DevOps</a:t>
            </a:r>
            <a:r>
              <a:rPr kumimoji="1" lang="ja-JP" altLang="en-US" sz="2000" dirty="0">
                <a:highlight>
                  <a:srgbClr val="FFFF00"/>
                </a:highlight>
                <a:latin typeface="Meiryo UI" panose="020B0604030504040204" pitchFamily="50" charset="-128"/>
                <a:ea typeface="Meiryo UI" panose="020B0604030504040204" pitchFamily="50" charset="-128"/>
              </a:rPr>
              <a:t>ハンズオン</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215DD788-D253-4ABE-B593-711701D4B12B}"/>
              </a:ext>
            </a:extLst>
          </p:cNvPr>
          <p:cNvSpPr>
            <a:spLocks noGrp="1"/>
          </p:cNvSpPr>
          <p:nvPr>
            <p:ph type="sldNum" sz="quarter" idx="12"/>
          </p:nvPr>
        </p:nvSpPr>
        <p:spPr/>
        <p:txBody>
          <a:bodyPr/>
          <a:lstStyle/>
          <a:p>
            <a:fld id="{A783C381-2822-4F05-8A88-66F73725CF2D}" type="slidenum">
              <a:rPr kumimoji="1" lang="ja-JP" altLang="en-US" smtClean="0"/>
              <a:t>132</a:t>
            </a:fld>
            <a:endParaRPr kumimoji="1" lang="ja-JP" altLang="en-US"/>
          </a:p>
        </p:txBody>
      </p:sp>
    </p:spTree>
    <p:extLst>
      <p:ext uri="{BB962C8B-B14F-4D97-AF65-F5344CB8AC3E}">
        <p14:creationId xmlns:p14="http://schemas.microsoft.com/office/powerpoint/2010/main" val="370202320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Aizurage</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10013702" cy="5375446"/>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connpass</a:t>
            </a:r>
            <a:r>
              <a:rPr kumimoji="1" lang="ja-JP" altLang="en-US" sz="2000" dirty="0">
                <a:highlight>
                  <a:srgbClr val="FFFF00"/>
                </a:highlight>
                <a:latin typeface="Meiryo UI" panose="020B0604030504040204" pitchFamily="50" charset="-128"/>
                <a:ea typeface="Meiryo UI" panose="020B0604030504040204" pitchFamily="50" charset="-128"/>
              </a:rPr>
              <a:t>のグループ</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2"/>
              </a:rPr>
              <a:t>https://tidev-aizu.connpass.com/</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の会津拠点のエンジニアが中心になって、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エンジニア交流を目的にハンズオンや勉強会をやっています。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興味がありましたらグループのメンバーになってください。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メンバー＝グループのスタッフではないので安心してください。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グループのメンバーは</a:t>
            </a:r>
            <a:r>
              <a:rPr kumimoji="1" lang="en-US" altLang="ja-JP" sz="2000" dirty="0">
                <a:latin typeface="Meiryo UI" panose="020B0604030504040204" pitchFamily="50" charset="-128"/>
                <a:ea typeface="Meiryo UI" panose="020B0604030504040204" pitchFamily="50" charset="-128"/>
              </a:rPr>
              <a:t>Twitter</a:t>
            </a:r>
            <a:r>
              <a:rPr kumimoji="1" lang="ja-JP" altLang="en-US" sz="2000" dirty="0">
                <a:latin typeface="Meiryo UI" panose="020B0604030504040204" pitchFamily="50" charset="-128"/>
                <a:ea typeface="Meiryo UI" panose="020B0604030504040204" pitchFamily="50" charset="-128"/>
              </a:rPr>
              <a:t>のフォロワーのようなイメージです。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「メンバーになると、グループのイベントが作成されると通知がきたり、</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トップページのおすすめイベントに表示されるので、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興味のあるイベントを見逃すことが少なくなります。」</a:t>
            </a:r>
            <a:endParaRPr kumimoji="1" lang="en-US" altLang="ja-JP" sz="2000" dirty="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774B3548-7665-449B-B12B-796A318B7DFD}"/>
              </a:ext>
            </a:extLst>
          </p:cNvPr>
          <p:cNvSpPr>
            <a:spLocks noGrp="1"/>
          </p:cNvSpPr>
          <p:nvPr>
            <p:ph type="sldNum" sz="quarter" idx="12"/>
          </p:nvPr>
        </p:nvSpPr>
        <p:spPr/>
        <p:txBody>
          <a:bodyPr/>
          <a:lstStyle/>
          <a:p>
            <a:fld id="{A783C381-2822-4F05-8A88-66F73725CF2D}" type="slidenum">
              <a:rPr kumimoji="1" lang="ja-JP" altLang="en-US" smtClean="0"/>
              <a:t>133</a:t>
            </a:fld>
            <a:endParaRPr kumimoji="1" lang="ja-JP" altLang="en-US"/>
          </a:p>
        </p:txBody>
      </p:sp>
      <p:pic>
        <p:nvPicPr>
          <p:cNvPr id="12" name="図 11">
            <a:extLst>
              <a:ext uri="{FF2B5EF4-FFF2-40B4-BE49-F238E27FC236}">
                <a16:creationId xmlns:a16="http://schemas.microsoft.com/office/drawing/2014/main" id="{3CFDD386-5069-4A2D-B7ED-46A940752D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1278" y="1405117"/>
            <a:ext cx="4132522" cy="2324543"/>
          </a:xfrm>
          <a:prstGeom prst="rect">
            <a:avLst/>
          </a:prstGeom>
        </p:spPr>
      </p:pic>
    </p:spTree>
    <p:extLst>
      <p:ext uri="{BB962C8B-B14F-4D97-AF65-F5344CB8AC3E}">
        <p14:creationId xmlns:p14="http://schemas.microsoft.com/office/powerpoint/2010/main" val="210052561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TIS</a:t>
            </a:r>
            <a:r>
              <a:rPr kumimoji="1" lang="ja-JP" altLang="en-US" sz="2800" b="1" dirty="0">
                <a:latin typeface="Meiryo UI" panose="020B0604030504040204" pitchFamily="50" charset="-128"/>
                <a:ea typeface="Meiryo UI" panose="020B0604030504040204" pitchFamily="50" charset="-128"/>
              </a:rPr>
              <a:t>の会津での取り組み</a:t>
            </a:r>
          </a:p>
        </p:txBody>
      </p:sp>
      <p:sp>
        <p:nvSpPr>
          <p:cNvPr id="7" name="スライド番号プレースホルダー 6">
            <a:extLst>
              <a:ext uri="{FF2B5EF4-FFF2-40B4-BE49-F238E27FC236}">
                <a16:creationId xmlns:a16="http://schemas.microsoft.com/office/drawing/2014/main" id="{774B3548-7665-449B-B12B-796A318B7DFD}"/>
              </a:ext>
            </a:extLst>
          </p:cNvPr>
          <p:cNvSpPr>
            <a:spLocks noGrp="1"/>
          </p:cNvSpPr>
          <p:nvPr>
            <p:ph type="sldNum" sz="quarter" idx="12"/>
          </p:nvPr>
        </p:nvSpPr>
        <p:spPr/>
        <p:txBody>
          <a:bodyPr/>
          <a:lstStyle/>
          <a:p>
            <a:fld id="{A783C381-2822-4F05-8A88-66F73725CF2D}" type="slidenum">
              <a:rPr kumimoji="1" lang="ja-JP" altLang="en-US" smtClean="0"/>
              <a:t>134</a:t>
            </a:fld>
            <a:endParaRPr kumimoji="1" lang="ja-JP" altLang="en-US"/>
          </a:p>
        </p:txBody>
      </p:sp>
      <p:pic>
        <p:nvPicPr>
          <p:cNvPr id="1026" name="Picture 2">
            <a:extLst>
              <a:ext uri="{FF2B5EF4-FFF2-40B4-BE49-F238E27FC236}">
                <a16:creationId xmlns:a16="http://schemas.microsoft.com/office/drawing/2014/main" id="{C588E786-6EFE-4783-8215-A867C0583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304" y="1233376"/>
            <a:ext cx="5111542" cy="3832326"/>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EE5359F0-46C9-4BD7-BBE3-AF0CE944E915}"/>
              </a:ext>
            </a:extLst>
          </p:cNvPr>
          <p:cNvPicPr>
            <a:picLocks noChangeAspect="1"/>
          </p:cNvPicPr>
          <p:nvPr/>
        </p:nvPicPr>
        <p:blipFill>
          <a:blip r:embed="rId3"/>
          <a:stretch>
            <a:fillRect/>
          </a:stretch>
        </p:blipFill>
        <p:spPr>
          <a:xfrm>
            <a:off x="4210864" y="2098689"/>
            <a:ext cx="7488832" cy="4257661"/>
          </a:xfrm>
          <a:prstGeom prst="rect">
            <a:avLst/>
          </a:prstGeom>
        </p:spPr>
      </p:pic>
    </p:spTree>
    <p:extLst>
      <p:ext uri="{BB962C8B-B14F-4D97-AF65-F5344CB8AC3E}">
        <p14:creationId xmlns:p14="http://schemas.microsoft.com/office/powerpoint/2010/main" val="39444019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6114248" cy="127175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技術力で活躍したいエンジニアを募集しています！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まずは東京、大阪で経験を積んで、そのままでもいいし、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U/I</a:t>
            </a:r>
            <a:r>
              <a:rPr kumimoji="1" lang="ja-JP" altLang="en-US" sz="2000" dirty="0">
                <a:latin typeface="Meiryo UI" panose="020B0604030504040204" pitchFamily="50" charset="-128"/>
                <a:ea typeface="Meiryo UI" panose="020B0604030504040204" pitchFamily="50" charset="-128"/>
              </a:rPr>
              <a:t>ターンで会津若松でもいいし、一緒に働きませんか？</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We’re Hiring!</a:t>
            </a:r>
            <a:endParaRPr kumimoji="1" lang="ja-JP" altLang="en-US" sz="2800" b="1" dirty="0">
              <a:latin typeface="Meiryo UI" panose="020B0604030504040204" pitchFamily="50" charset="-128"/>
              <a:ea typeface="Meiryo UI" panose="020B0604030504040204" pitchFamily="50" charset="-128"/>
            </a:endParaRPr>
          </a:p>
        </p:txBody>
      </p:sp>
      <p:pic>
        <p:nvPicPr>
          <p:cNvPr id="9218" name="Picture 2">
            <a:extLst>
              <a:ext uri="{FF2B5EF4-FFF2-40B4-BE49-F238E27FC236}">
                <a16:creationId xmlns:a16="http://schemas.microsoft.com/office/drawing/2014/main" id="{124D0300-A1FD-4D7F-97CA-F0B38127B6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0928" y="2224474"/>
            <a:ext cx="3988648" cy="3988648"/>
          </a:xfrm>
          <a:prstGeom prst="rect">
            <a:avLst/>
          </a:prstGeom>
          <a:noFill/>
          <a:extLst>
            <a:ext uri="{909E8E84-426E-40DD-AFC4-6F175D3DCCD1}">
              <a14:hiddenFill xmlns:a14="http://schemas.microsoft.com/office/drawing/2010/main">
                <a:solidFill>
                  <a:srgbClr val="FFFFFF"/>
                </a:solidFill>
              </a14:hiddenFill>
            </a:ext>
          </a:extLst>
        </p:spPr>
      </p:pic>
      <p:sp>
        <p:nvSpPr>
          <p:cNvPr id="2" name="矢印: 右 1">
            <a:extLst>
              <a:ext uri="{FF2B5EF4-FFF2-40B4-BE49-F238E27FC236}">
                <a16:creationId xmlns:a16="http://schemas.microsoft.com/office/drawing/2014/main" id="{6E1B2A3A-FFA6-4230-8093-4825A15F16D8}"/>
              </a:ext>
            </a:extLst>
          </p:cNvPr>
          <p:cNvSpPr/>
          <p:nvPr/>
        </p:nvSpPr>
        <p:spPr>
          <a:xfrm rot="2909753">
            <a:off x="9124421" y="3836763"/>
            <a:ext cx="958181" cy="210889"/>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9B7D25FA-3EE6-4960-B466-9C1D7841BBE8}"/>
              </a:ext>
            </a:extLst>
          </p:cNvPr>
          <p:cNvSpPr txBox="1"/>
          <p:nvPr/>
        </p:nvSpPr>
        <p:spPr>
          <a:xfrm>
            <a:off x="8326599" y="2994946"/>
            <a:ext cx="1138274" cy="584391"/>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会津若松（</a:t>
            </a:r>
            <a:r>
              <a:rPr kumimoji="1" lang="en-US" altLang="ja-JP" dirty="0" err="1">
                <a:latin typeface="Meiryo UI" panose="020B0604030504040204" pitchFamily="50" charset="-128"/>
                <a:ea typeface="Meiryo UI" panose="020B0604030504040204" pitchFamily="50" charset="-128"/>
              </a:rPr>
              <a:t>AiCT</a:t>
            </a:r>
            <a:r>
              <a:rPr kumimoji="1" lang="ja-JP" altLang="en-US" dirty="0">
                <a:latin typeface="Meiryo UI" panose="020B0604030504040204" pitchFamily="50" charset="-128"/>
                <a:ea typeface="Meiryo UI" panose="020B0604030504040204" pitchFamily="50" charset="-128"/>
              </a:rPr>
              <a:t>）</a:t>
            </a:r>
            <a:endParaRPr kumimoji="1" lang="en-US" altLang="ja-JP"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3999DBB8-8374-4277-B978-AD65BADDC362}"/>
              </a:ext>
            </a:extLst>
          </p:cNvPr>
          <p:cNvSpPr txBox="1"/>
          <p:nvPr/>
        </p:nvSpPr>
        <p:spPr>
          <a:xfrm>
            <a:off x="9588998" y="5382775"/>
            <a:ext cx="1138274" cy="276614"/>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東京</a:t>
            </a:r>
            <a:endParaRPr kumimoji="1" lang="en-US" altLang="ja-JP" dirty="0">
              <a:latin typeface="Meiryo UI" panose="020B0604030504040204" pitchFamily="50" charset="-128"/>
              <a:ea typeface="Meiryo UI" panose="020B0604030504040204" pitchFamily="50" charset="-128"/>
            </a:endParaRPr>
          </a:p>
        </p:txBody>
      </p:sp>
      <p:sp>
        <p:nvSpPr>
          <p:cNvPr id="9" name="矢印: 右 8">
            <a:extLst>
              <a:ext uri="{FF2B5EF4-FFF2-40B4-BE49-F238E27FC236}">
                <a16:creationId xmlns:a16="http://schemas.microsoft.com/office/drawing/2014/main" id="{8A43C401-53F5-4E47-9865-31AF636ED980}"/>
              </a:ext>
            </a:extLst>
          </p:cNvPr>
          <p:cNvSpPr/>
          <p:nvPr/>
        </p:nvSpPr>
        <p:spPr>
          <a:xfrm rot="15353419">
            <a:off x="9647942" y="4958655"/>
            <a:ext cx="629275" cy="216475"/>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2BBF74CE-3086-4810-BAA3-6C925BFF0AE3}"/>
              </a:ext>
            </a:extLst>
          </p:cNvPr>
          <p:cNvSpPr txBox="1"/>
          <p:nvPr/>
        </p:nvSpPr>
        <p:spPr>
          <a:xfrm>
            <a:off x="8068788" y="5674492"/>
            <a:ext cx="1138274" cy="276614"/>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大阪</a:t>
            </a:r>
            <a:endParaRPr kumimoji="1" lang="en-US" altLang="ja-JP" dirty="0">
              <a:latin typeface="Meiryo UI" panose="020B0604030504040204" pitchFamily="50" charset="-128"/>
              <a:ea typeface="Meiryo UI" panose="020B0604030504040204" pitchFamily="50" charset="-128"/>
            </a:endParaRPr>
          </a:p>
        </p:txBody>
      </p:sp>
      <p:sp>
        <p:nvSpPr>
          <p:cNvPr id="15" name="矢印: 右 14">
            <a:extLst>
              <a:ext uri="{FF2B5EF4-FFF2-40B4-BE49-F238E27FC236}">
                <a16:creationId xmlns:a16="http://schemas.microsoft.com/office/drawing/2014/main" id="{419508EC-9D9F-4D5F-9486-05B6843A648E}"/>
              </a:ext>
            </a:extLst>
          </p:cNvPr>
          <p:cNvSpPr/>
          <p:nvPr/>
        </p:nvSpPr>
        <p:spPr>
          <a:xfrm rot="17143484">
            <a:off x="8511491" y="5225587"/>
            <a:ext cx="597957" cy="24013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8746A687-479A-4035-A4EB-65D970B590F6}"/>
              </a:ext>
            </a:extLst>
          </p:cNvPr>
          <p:cNvSpPr txBox="1"/>
          <p:nvPr/>
        </p:nvSpPr>
        <p:spPr>
          <a:xfrm>
            <a:off x="9362232" y="5751350"/>
            <a:ext cx="2579078" cy="571695"/>
          </a:xfrm>
          <a:prstGeom prst="rect">
            <a:avLst/>
          </a:prstGeom>
          <a:noFill/>
        </p:spPr>
        <p:txBody>
          <a:bodyPr wrap="square" rtlCol="0">
            <a:spAutoFit/>
          </a:bodyPr>
          <a:lstStyle/>
          <a:p>
            <a:pPr>
              <a:lnSpc>
                <a:spcPts val="2000"/>
              </a:lnSpc>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地図はいらすとやを使用しています。</a:t>
            </a:r>
          </a:p>
          <a:p>
            <a:pPr>
              <a:lnSpc>
                <a:spcPts val="2000"/>
              </a:lnSpc>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https://www.irasutoya.com/</a:t>
            </a:r>
          </a:p>
        </p:txBody>
      </p:sp>
      <p:sp>
        <p:nvSpPr>
          <p:cNvPr id="7" name="スライド番号プレースホルダー 6">
            <a:extLst>
              <a:ext uri="{FF2B5EF4-FFF2-40B4-BE49-F238E27FC236}">
                <a16:creationId xmlns:a16="http://schemas.microsoft.com/office/drawing/2014/main" id="{56A9FCF5-3695-4161-BB50-DDAE24ACF04A}"/>
              </a:ext>
            </a:extLst>
          </p:cNvPr>
          <p:cNvSpPr>
            <a:spLocks noGrp="1"/>
          </p:cNvSpPr>
          <p:nvPr>
            <p:ph type="sldNum" sz="quarter" idx="12"/>
          </p:nvPr>
        </p:nvSpPr>
        <p:spPr/>
        <p:txBody>
          <a:bodyPr/>
          <a:lstStyle/>
          <a:p>
            <a:fld id="{A783C381-2822-4F05-8A88-66F73725CF2D}" type="slidenum">
              <a:rPr kumimoji="1" lang="ja-JP" altLang="en-US" smtClean="0"/>
              <a:t>135</a:t>
            </a:fld>
            <a:endParaRPr kumimoji="1" lang="ja-JP" altLang="en-US"/>
          </a:p>
        </p:txBody>
      </p:sp>
      <p:pic>
        <p:nvPicPr>
          <p:cNvPr id="14" name="図 13">
            <a:extLst>
              <a:ext uri="{FF2B5EF4-FFF2-40B4-BE49-F238E27FC236}">
                <a16:creationId xmlns:a16="http://schemas.microsoft.com/office/drawing/2014/main" id="{F009E9F5-26C9-4B59-859B-242B2EFD94C0}"/>
              </a:ext>
            </a:extLst>
          </p:cNvPr>
          <p:cNvPicPr>
            <a:picLocks noChangeAspect="1"/>
          </p:cNvPicPr>
          <p:nvPr/>
        </p:nvPicPr>
        <p:blipFill>
          <a:blip r:embed="rId4"/>
          <a:stretch>
            <a:fillRect/>
          </a:stretch>
        </p:blipFill>
        <p:spPr>
          <a:xfrm>
            <a:off x="742839" y="2870907"/>
            <a:ext cx="5621187" cy="3485443"/>
          </a:xfrm>
          <a:prstGeom prst="rect">
            <a:avLst/>
          </a:prstGeom>
        </p:spPr>
      </p:pic>
      <p:sp>
        <p:nvSpPr>
          <p:cNvPr id="10" name="テキスト ボックス 9">
            <a:extLst>
              <a:ext uri="{FF2B5EF4-FFF2-40B4-BE49-F238E27FC236}">
                <a16:creationId xmlns:a16="http://schemas.microsoft.com/office/drawing/2014/main" id="{ABC2B21D-52E8-48F6-AAB2-699ACAD2242E}"/>
              </a:ext>
            </a:extLst>
          </p:cNvPr>
          <p:cNvSpPr txBox="1"/>
          <p:nvPr/>
        </p:nvSpPr>
        <p:spPr>
          <a:xfrm>
            <a:off x="6369709" y="355787"/>
            <a:ext cx="5506015"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キャリア採用のエントリーページ</a:t>
            </a: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hlinkClick r:id="rId5"/>
              </a:rPr>
              <a:t>https://hrmos.co/pages/tissaiyo/jobs/20100400011</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5858527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今後の改善に活用したいので</a:t>
            </a:r>
            <a:r>
              <a:rPr kumimoji="1" lang="ja-JP" altLang="en-US" sz="2000" dirty="0">
                <a:highlight>
                  <a:srgbClr val="FFFF00"/>
                </a:highlight>
                <a:latin typeface="Meiryo UI" panose="020B0604030504040204" pitchFamily="50" charset="-128"/>
                <a:ea typeface="Meiryo UI" panose="020B0604030504040204" pitchFamily="50" charset="-128"/>
              </a:rPr>
              <a:t>アンケートへのご協力</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アンケートの</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は</a:t>
            </a: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のチャットで連絡します。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アンケート</a:t>
            </a:r>
          </a:p>
        </p:txBody>
      </p:sp>
      <p:sp>
        <p:nvSpPr>
          <p:cNvPr id="2" name="テキスト ボックス 1">
            <a:extLst>
              <a:ext uri="{FF2B5EF4-FFF2-40B4-BE49-F238E27FC236}">
                <a16:creationId xmlns:a16="http://schemas.microsoft.com/office/drawing/2014/main" id="{13159572-2F56-424B-9A14-79BEF1867452}"/>
              </a:ext>
            </a:extLst>
          </p:cNvPr>
          <p:cNvSpPr txBox="1"/>
          <p:nvPr/>
        </p:nvSpPr>
        <p:spPr>
          <a:xfrm>
            <a:off x="10888910" y="169054"/>
            <a:ext cx="1187155"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アンケート</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96E51EAE-D674-43DC-A22B-8830A758B4A8}"/>
              </a:ext>
            </a:extLst>
          </p:cNvPr>
          <p:cNvSpPr>
            <a:spLocks noGrp="1"/>
          </p:cNvSpPr>
          <p:nvPr>
            <p:ph type="sldNum" sz="quarter" idx="12"/>
          </p:nvPr>
        </p:nvSpPr>
        <p:spPr/>
        <p:txBody>
          <a:bodyPr/>
          <a:lstStyle/>
          <a:p>
            <a:fld id="{A783C381-2822-4F05-8A88-66F73725CF2D}" type="slidenum">
              <a:rPr kumimoji="1" lang="ja-JP" altLang="en-US" smtClean="0"/>
              <a:t>136</a:t>
            </a:fld>
            <a:endParaRPr kumimoji="1" lang="ja-JP" altLang="en-US"/>
          </a:p>
        </p:txBody>
      </p:sp>
    </p:spTree>
    <p:extLst>
      <p:ext uri="{BB962C8B-B14F-4D97-AF65-F5344CB8AC3E}">
        <p14:creationId xmlns:p14="http://schemas.microsoft.com/office/powerpoint/2010/main" val="59933504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3573D80-8CD9-4E69-85AE-897FADCA836E}"/>
              </a:ext>
            </a:extLst>
          </p:cNvPr>
          <p:cNvPicPr>
            <a:picLocks noChangeAspect="1"/>
          </p:cNvPicPr>
          <p:nvPr/>
        </p:nvPicPr>
        <p:blipFill>
          <a:blip r:embed="rId2"/>
          <a:stretch>
            <a:fillRect/>
          </a:stretch>
        </p:blipFill>
        <p:spPr>
          <a:xfrm>
            <a:off x="1805" y="0"/>
            <a:ext cx="12188389" cy="6858000"/>
          </a:xfrm>
          <a:prstGeom prst="rect">
            <a:avLst/>
          </a:prstGeom>
        </p:spPr>
      </p:pic>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6000" b="1" dirty="0">
                <a:solidFill>
                  <a:srgbClr val="FF0066"/>
                </a:solidFill>
                <a:latin typeface="Meiryo UI" panose="020B0604030504040204" pitchFamily="50" charset="-128"/>
                <a:ea typeface="Meiryo UI" panose="020B0604030504040204" pitchFamily="50" charset="-128"/>
              </a:rPr>
              <a:t>Thank you</a:t>
            </a:r>
            <a:endParaRPr lang="en-US" altLang="ja-JP" sz="5400" b="1" dirty="0">
              <a:solidFill>
                <a:schemeClr val="bg1"/>
              </a:solidFill>
              <a:latin typeface="Meiryo UI" panose="020B0604030504040204" pitchFamily="50" charset="-128"/>
              <a:ea typeface="Meiryo UI" panose="020B0604030504040204" pitchFamily="50" charset="-128"/>
            </a:endParaRPr>
          </a:p>
          <a:p>
            <a:pPr algn="ctr"/>
            <a:r>
              <a:rPr lang="en-US" altLang="ja-JP" sz="5400" b="1" dirty="0">
                <a:solidFill>
                  <a:schemeClr val="bg1"/>
                </a:solidFill>
                <a:latin typeface="Meiryo UI" panose="020B0604030504040204" pitchFamily="50" charset="-128"/>
                <a:ea typeface="Meiryo UI" panose="020B0604030504040204" pitchFamily="50" charset="-128"/>
              </a:rPr>
              <a:t>Service</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Dev</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Engineer</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TAIKEN</a:t>
            </a:r>
            <a:endParaRPr lang="ja-JP" altLang="en-US" sz="5400" b="1" dirty="0">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10A9BBC3-5AF1-4339-8884-E26C8C3A2B99}"/>
              </a:ext>
            </a:extLst>
          </p:cNvPr>
          <p:cNvSpPr>
            <a:spLocks noGrp="1"/>
          </p:cNvSpPr>
          <p:nvPr>
            <p:ph type="sldNum" sz="quarter" idx="12"/>
          </p:nvPr>
        </p:nvSpPr>
        <p:spPr/>
        <p:txBody>
          <a:bodyPr/>
          <a:lstStyle/>
          <a:p>
            <a:fld id="{A783C381-2822-4F05-8A88-66F73725CF2D}" type="slidenum">
              <a:rPr kumimoji="1" lang="ja-JP" altLang="en-US" smtClean="0"/>
              <a:t>137</a:t>
            </a:fld>
            <a:endParaRPr kumimoji="1" lang="ja-JP" altLang="en-US"/>
          </a:p>
        </p:txBody>
      </p:sp>
    </p:spTree>
    <p:extLst>
      <p:ext uri="{BB962C8B-B14F-4D97-AF65-F5344CB8AC3E}">
        <p14:creationId xmlns:p14="http://schemas.microsoft.com/office/powerpoint/2010/main" val="209481429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dirty="0">
                <a:solidFill>
                  <a:schemeClr val="bg1"/>
                </a:solidFill>
                <a:latin typeface="Meiryo UI" panose="020B0604030504040204" pitchFamily="50" charset="-128"/>
                <a:ea typeface="Meiryo UI" panose="020B0604030504040204" pitchFamily="50" charset="-128"/>
              </a:rPr>
              <a:t>付録</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138</a:t>
            </a:fld>
            <a:endParaRPr kumimoji="1" lang="ja-JP" altLang="en-US"/>
          </a:p>
        </p:txBody>
      </p:sp>
    </p:spTree>
    <p:extLst>
      <p:ext uri="{BB962C8B-B14F-4D97-AF65-F5344CB8AC3E}">
        <p14:creationId xmlns:p14="http://schemas.microsoft.com/office/powerpoint/2010/main" val="5574553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ToDo</a:t>
            </a:r>
            <a:r>
              <a:rPr lang="ja-JP" altLang="en-US" sz="4400" b="1" dirty="0">
                <a:solidFill>
                  <a:schemeClr val="bg1"/>
                </a:solidFill>
                <a:latin typeface="Meiryo UI" panose="020B0604030504040204" pitchFamily="50" charset="-128"/>
                <a:ea typeface="Meiryo UI" panose="020B0604030504040204" pitchFamily="50" charset="-128"/>
              </a:rPr>
              <a:t>登録の作成</a:t>
            </a:r>
            <a:r>
              <a:rPr lang="en-US" altLang="ja-JP" sz="4400" b="1" dirty="0">
                <a:solidFill>
                  <a:schemeClr val="bg1"/>
                </a:solidFill>
                <a:latin typeface="Meiryo UI" panose="020B0604030504040204" pitchFamily="50" charset="-128"/>
                <a:ea typeface="Meiryo UI" panose="020B0604030504040204" pitchFamily="50" charset="-128"/>
              </a:rPr>
              <a:t>/</a:t>
            </a:r>
            <a:r>
              <a:rPr lang="ja-JP" altLang="en-US" sz="4400" b="1" dirty="0">
                <a:solidFill>
                  <a:schemeClr val="bg1"/>
                </a:solidFill>
                <a:latin typeface="Meiryo UI" panose="020B0604030504040204" pitchFamily="50" charset="-128"/>
                <a:ea typeface="Meiryo UI" panose="020B0604030504040204" pitchFamily="50" charset="-128"/>
              </a:rPr>
              <a:t>テスト</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139</a:t>
            </a:fld>
            <a:endParaRPr kumimoji="1" lang="ja-JP" altLang="en-US"/>
          </a:p>
        </p:txBody>
      </p:sp>
    </p:spTree>
    <p:extLst>
      <p:ext uri="{BB962C8B-B14F-4D97-AF65-F5344CB8AC3E}">
        <p14:creationId xmlns:p14="http://schemas.microsoft.com/office/powerpoint/2010/main" val="160276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SPA</a:t>
            </a:r>
            <a:r>
              <a:rPr kumimoji="1" lang="ja-JP" altLang="en-US" sz="2800" b="1" dirty="0">
                <a:latin typeface="Meiryo UI" panose="020B0604030504040204" pitchFamily="50" charset="-128"/>
                <a:ea typeface="Meiryo UI" panose="020B0604030504040204" pitchFamily="50" charset="-128"/>
              </a:rPr>
              <a:t>になると</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リクエストするとデータが返ってきます。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が画面遷移をコントロールします。</a:t>
            </a:r>
            <a:endParaRPr kumimoji="1" lang="en-US" altLang="ja-JP" sz="2000" dirty="0">
              <a:latin typeface="Meiryo UI" panose="020B0604030504040204" pitchFamily="50" charset="-128"/>
              <a:ea typeface="Meiryo UI" panose="020B0604030504040204" pitchFamily="50" charset="-128"/>
            </a:endParaRPr>
          </a:p>
        </p:txBody>
      </p:sp>
      <p:pic>
        <p:nvPicPr>
          <p:cNvPr id="1028" name="Picture 4" descr="サーバーのアイコン素材">
            <a:extLst>
              <a:ext uri="{FF2B5EF4-FFF2-40B4-BE49-F238E27FC236}">
                <a16:creationId xmlns:a16="http://schemas.microsoft.com/office/drawing/2014/main" id="{AC7240A1-3088-4FA8-A4AE-7BECDD1E9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089" y="2816249"/>
            <a:ext cx="845043" cy="12153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ページのブラウザウィンドウアイコン素材">
            <a:extLst>
              <a:ext uri="{FF2B5EF4-FFF2-40B4-BE49-F238E27FC236}">
                <a16:creationId xmlns:a16="http://schemas.microsoft.com/office/drawing/2014/main" id="{D315D335-7C8E-4F32-9288-05A71E596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6054" y="2821329"/>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6CEF37FB-7EBB-4C9F-8EA4-0B10BD30152D}"/>
              </a:ext>
            </a:extLst>
          </p:cNvPr>
          <p:cNvCxnSpPr>
            <a:cxnSpLocks/>
          </p:cNvCxnSpPr>
          <p:nvPr/>
        </p:nvCxnSpPr>
        <p:spPr>
          <a:xfrm>
            <a:off x="5120640" y="3058160"/>
            <a:ext cx="222504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78575F-859A-4F7D-ACF9-0C487954043F}"/>
              </a:ext>
            </a:extLst>
          </p:cNvPr>
          <p:cNvSpPr txBox="1"/>
          <p:nvPr/>
        </p:nvSpPr>
        <p:spPr>
          <a:xfrm>
            <a:off x="5758190" y="2616051"/>
            <a:ext cx="997667"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latin typeface="Meiryo UI" panose="020B0604030504040204" pitchFamily="50" charset="-128"/>
                <a:ea typeface="Meiryo UI" panose="020B0604030504040204" pitchFamily="50" charset="-128"/>
              </a:rPr>
              <a:t>リクエスト</a:t>
            </a:r>
            <a:endParaRPr kumimoji="1" lang="en-US" altLang="ja-JP" sz="2000" dirty="0">
              <a:latin typeface="Meiryo UI" panose="020B0604030504040204" pitchFamily="50" charset="-128"/>
              <a:ea typeface="Meiryo UI" panose="020B0604030504040204" pitchFamily="50" charset="-128"/>
            </a:endParaRPr>
          </a:p>
        </p:txBody>
      </p:sp>
      <p:cxnSp>
        <p:nvCxnSpPr>
          <p:cNvPr id="17" name="直線矢印コネクタ 16">
            <a:extLst>
              <a:ext uri="{FF2B5EF4-FFF2-40B4-BE49-F238E27FC236}">
                <a16:creationId xmlns:a16="http://schemas.microsoft.com/office/drawing/2014/main" id="{01D890EA-2683-48BD-81D9-311C9A4A42CB}"/>
              </a:ext>
            </a:extLst>
          </p:cNvPr>
          <p:cNvCxnSpPr>
            <a:cxnSpLocks/>
          </p:cNvCxnSpPr>
          <p:nvPr/>
        </p:nvCxnSpPr>
        <p:spPr>
          <a:xfrm flipH="1">
            <a:off x="5080000" y="3911600"/>
            <a:ext cx="226568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3FCCD3D-FDD3-4426-AE7D-A122DDC6F898}"/>
              </a:ext>
            </a:extLst>
          </p:cNvPr>
          <p:cNvSpPr txBox="1"/>
          <p:nvPr/>
        </p:nvSpPr>
        <p:spPr>
          <a:xfrm>
            <a:off x="5809533" y="3469491"/>
            <a:ext cx="845042"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データ</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13" name="吹き出し: 角を丸めた四角形 12">
            <a:extLst>
              <a:ext uri="{FF2B5EF4-FFF2-40B4-BE49-F238E27FC236}">
                <a16:creationId xmlns:a16="http://schemas.microsoft.com/office/drawing/2014/main" id="{57128FAD-CDBC-4503-B2B4-C326CE5C7502}"/>
              </a:ext>
            </a:extLst>
          </p:cNvPr>
          <p:cNvSpPr/>
          <p:nvPr/>
        </p:nvSpPr>
        <p:spPr>
          <a:xfrm>
            <a:off x="9380740" y="2946400"/>
            <a:ext cx="2169623" cy="833120"/>
          </a:xfrm>
          <a:prstGeom prst="wedgeRoundRectCallout">
            <a:avLst>
              <a:gd name="adj1" fmla="val -62737"/>
              <a:gd name="adj2" fmla="val 24695"/>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何か処理する</a:t>
            </a:r>
          </a:p>
        </p:txBody>
      </p:sp>
      <p:sp>
        <p:nvSpPr>
          <p:cNvPr id="15" name="テキスト ボックス 14">
            <a:extLst>
              <a:ext uri="{FF2B5EF4-FFF2-40B4-BE49-F238E27FC236}">
                <a16:creationId xmlns:a16="http://schemas.microsoft.com/office/drawing/2014/main" id="{8B0E0B4D-BA04-49B8-B8EB-6BAC3A561529}"/>
              </a:ext>
            </a:extLst>
          </p:cNvPr>
          <p:cNvSpPr txBox="1"/>
          <p:nvPr/>
        </p:nvSpPr>
        <p:spPr>
          <a:xfrm>
            <a:off x="7395569"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6" name="吹き出し: 角を丸めた四角形 25">
            <a:extLst>
              <a:ext uri="{FF2B5EF4-FFF2-40B4-BE49-F238E27FC236}">
                <a16:creationId xmlns:a16="http://schemas.microsoft.com/office/drawing/2014/main" id="{9C4B0457-A8A0-4E8E-95CB-68F401BD2F06}"/>
              </a:ext>
            </a:extLst>
          </p:cNvPr>
          <p:cNvSpPr/>
          <p:nvPr/>
        </p:nvSpPr>
        <p:spPr>
          <a:xfrm>
            <a:off x="9347200" y="1838853"/>
            <a:ext cx="2169623" cy="833120"/>
          </a:xfrm>
          <a:prstGeom prst="wedgeRoundRectCallout">
            <a:avLst>
              <a:gd name="adj1" fmla="val -60310"/>
              <a:gd name="adj2" fmla="val 34451"/>
              <a:gd name="adj3" fmla="val 16667"/>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リクエストに応じた</a:t>
            </a:r>
            <a:endParaRPr kumimoji="1" lang="en-US" altLang="ja-JP" sz="2000" dirty="0">
              <a:solidFill>
                <a:schemeClr val="bg1">
                  <a:lumMod val="75000"/>
                </a:schemeClr>
              </a:solidFill>
              <a:latin typeface="Meiryo UI" panose="020B0604030504040204" pitchFamily="50" charset="-128"/>
              <a:ea typeface="Meiryo UI" panose="020B0604030504040204" pitchFamily="50" charset="-128"/>
            </a:endParaRPr>
          </a:p>
          <a:p>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処理を呼び出す</a:t>
            </a:r>
          </a:p>
        </p:txBody>
      </p:sp>
      <p:sp>
        <p:nvSpPr>
          <p:cNvPr id="28" name="吹き出し: 角を丸めた四角形 27">
            <a:extLst>
              <a:ext uri="{FF2B5EF4-FFF2-40B4-BE49-F238E27FC236}">
                <a16:creationId xmlns:a16="http://schemas.microsoft.com/office/drawing/2014/main" id="{C9C94801-BC49-4829-9844-4425A054794B}"/>
              </a:ext>
            </a:extLst>
          </p:cNvPr>
          <p:cNvSpPr/>
          <p:nvPr/>
        </p:nvSpPr>
        <p:spPr>
          <a:xfrm>
            <a:off x="9380740" y="4075662"/>
            <a:ext cx="2169623" cy="833120"/>
          </a:xfrm>
          <a:prstGeom prst="wedgeRoundRectCallout">
            <a:avLst>
              <a:gd name="adj1" fmla="val -63223"/>
              <a:gd name="adj2" fmla="val -35061"/>
              <a:gd name="adj3" fmla="val 16667"/>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処理結果に応じた</a:t>
            </a:r>
            <a:r>
              <a:rPr kumimoji="1" lang="en-US" altLang="ja-JP" sz="2000" dirty="0">
                <a:solidFill>
                  <a:schemeClr val="bg1">
                    <a:lumMod val="75000"/>
                  </a:schemeClr>
                </a:solidFill>
                <a:latin typeface="Meiryo UI" panose="020B0604030504040204" pitchFamily="50" charset="-128"/>
                <a:ea typeface="Meiryo UI" panose="020B0604030504040204" pitchFamily="50" charset="-128"/>
              </a:rPr>
              <a:t>HTML</a:t>
            </a:r>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を作る</a:t>
            </a:r>
          </a:p>
        </p:txBody>
      </p:sp>
      <p:sp>
        <p:nvSpPr>
          <p:cNvPr id="1029" name="吹き出し: 角を丸めた四角形 1028">
            <a:extLst>
              <a:ext uri="{FF2B5EF4-FFF2-40B4-BE49-F238E27FC236}">
                <a16:creationId xmlns:a16="http://schemas.microsoft.com/office/drawing/2014/main" id="{9037DD94-C86A-4E08-A682-397CF2DD1D7B}"/>
              </a:ext>
            </a:extLst>
          </p:cNvPr>
          <p:cNvSpPr/>
          <p:nvPr/>
        </p:nvSpPr>
        <p:spPr>
          <a:xfrm>
            <a:off x="784593" y="2420417"/>
            <a:ext cx="2169623" cy="833120"/>
          </a:xfrm>
          <a:prstGeom prst="wedgeRoundRectCallout">
            <a:avLst>
              <a:gd name="adj1" fmla="val 63785"/>
              <a:gd name="adj2" fmla="val 40549"/>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操作に応じた</a:t>
            </a:r>
            <a:endParaRPr kumimoji="1" lang="en-US" altLang="ja-JP" sz="2000" dirty="0">
              <a:solidFill>
                <a:schemeClr val="tx1"/>
              </a:solidFill>
              <a:latin typeface="Meiryo UI" panose="020B0604030504040204" pitchFamily="50" charset="-128"/>
              <a:ea typeface="Meiryo UI" panose="020B0604030504040204" pitchFamily="50" charset="-128"/>
            </a:endParaRPr>
          </a:p>
          <a:p>
            <a:r>
              <a:rPr kumimoji="1" lang="ja-JP" altLang="en-US" sz="2000" dirty="0">
                <a:solidFill>
                  <a:schemeClr val="tx1"/>
                </a:solidFill>
                <a:latin typeface="Meiryo UI" panose="020B0604030504040204" pitchFamily="50" charset="-128"/>
                <a:ea typeface="Meiryo UI" panose="020B0604030504040204" pitchFamily="50" charset="-128"/>
              </a:rPr>
              <a:t>処理を呼び出す</a:t>
            </a:r>
          </a:p>
        </p:txBody>
      </p:sp>
      <p:sp>
        <p:nvSpPr>
          <p:cNvPr id="1031" name="吹き出し: 角を丸めた四角形 1030">
            <a:extLst>
              <a:ext uri="{FF2B5EF4-FFF2-40B4-BE49-F238E27FC236}">
                <a16:creationId xmlns:a16="http://schemas.microsoft.com/office/drawing/2014/main" id="{752792F5-29EA-47A3-9109-BE03BB8B07B2}"/>
              </a:ext>
            </a:extLst>
          </p:cNvPr>
          <p:cNvSpPr/>
          <p:nvPr/>
        </p:nvSpPr>
        <p:spPr>
          <a:xfrm>
            <a:off x="771338" y="3551942"/>
            <a:ext cx="2169623" cy="833120"/>
          </a:xfrm>
          <a:prstGeom prst="wedgeRoundRectCallout">
            <a:avLst>
              <a:gd name="adj1" fmla="val 61809"/>
              <a:gd name="adj2" fmla="val -52134"/>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処理結果に応じた</a:t>
            </a:r>
            <a:r>
              <a:rPr kumimoji="1" lang="en-US" altLang="ja-JP" sz="2000" dirty="0">
                <a:solidFill>
                  <a:schemeClr val="tx1"/>
                </a:solidFill>
                <a:latin typeface="Meiryo UI" panose="020B0604030504040204" pitchFamily="50" charset="-128"/>
                <a:ea typeface="Meiryo UI" panose="020B0604030504040204" pitchFamily="50" charset="-128"/>
              </a:rPr>
              <a:t>HTML</a:t>
            </a:r>
            <a:r>
              <a:rPr kumimoji="1" lang="ja-JP" altLang="en-US" sz="2000" dirty="0">
                <a:solidFill>
                  <a:schemeClr val="tx1"/>
                </a:solidFill>
                <a:latin typeface="Meiryo UI" panose="020B0604030504040204" pitchFamily="50" charset="-128"/>
                <a:ea typeface="Meiryo UI" panose="020B0604030504040204" pitchFamily="50" charset="-128"/>
              </a:rPr>
              <a:t>を作る</a:t>
            </a:r>
          </a:p>
        </p:txBody>
      </p:sp>
      <p:sp>
        <p:nvSpPr>
          <p:cNvPr id="1032" name="テキスト ボックス 1031">
            <a:extLst>
              <a:ext uri="{FF2B5EF4-FFF2-40B4-BE49-F238E27FC236}">
                <a16:creationId xmlns:a16="http://schemas.microsoft.com/office/drawing/2014/main" id="{B6830F43-C564-4EE9-8194-8681A9375C23}"/>
              </a:ext>
            </a:extLst>
          </p:cNvPr>
          <p:cNvSpPr txBox="1"/>
          <p:nvPr/>
        </p:nvSpPr>
        <p:spPr>
          <a:xfrm>
            <a:off x="3194050"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65345A-ED9F-46D6-937B-9F4B7D73AF39}"/>
              </a:ext>
            </a:extLst>
          </p:cNvPr>
          <p:cNvSpPr>
            <a:spLocks noGrp="1"/>
          </p:cNvSpPr>
          <p:nvPr>
            <p:ph type="sldNum" sz="quarter" idx="12"/>
          </p:nvPr>
        </p:nvSpPr>
        <p:spPr/>
        <p:txBody>
          <a:bodyPr/>
          <a:lstStyle/>
          <a:p>
            <a:fld id="{A783C381-2822-4F05-8A88-66F73725CF2D}" type="slidenum">
              <a:rPr kumimoji="1" lang="ja-JP" altLang="en-US" smtClean="0"/>
              <a:t>14</a:t>
            </a:fld>
            <a:endParaRPr kumimoji="1" lang="ja-JP" altLang="en-US"/>
          </a:p>
        </p:txBody>
      </p:sp>
    </p:spTree>
    <p:extLst>
      <p:ext uri="{BB962C8B-B14F-4D97-AF65-F5344CB8AC3E}">
        <p14:creationId xmlns:p14="http://schemas.microsoft.com/office/powerpoint/2010/main" val="346940620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登録</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140</a:t>
            </a:fld>
            <a:endParaRPr kumimoji="1" lang="ja-JP" altLang="en-US"/>
          </a:p>
        </p:txBody>
      </p:sp>
      <p:sp>
        <p:nvSpPr>
          <p:cNvPr id="5" name="Rectangle 1">
            <a:extLst>
              <a:ext uri="{FF2B5EF4-FFF2-40B4-BE49-F238E27FC236}">
                <a16:creationId xmlns:a16="http://schemas.microsoft.com/office/drawing/2014/main" id="{C2B3982F-69EE-4600-B541-07359A1207F9}"/>
              </a:ext>
            </a:extLst>
          </p:cNvPr>
          <p:cNvSpPr>
            <a:spLocks noChangeArrowheads="1"/>
          </p:cNvSpPr>
          <p:nvPr/>
        </p:nvSpPr>
        <p:spPr bwMode="auto">
          <a:xfrm>
            <a:off x="2709760" y="1294191"/>
            <a:ext cx="3386240" cy="38318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/api/todos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get: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endParaRPr kumimoji="0" lang="en-US"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post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summary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の登録</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tags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todos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&gt;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を登録する。</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operationId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requestBody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required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true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content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application/json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schema</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object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properties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string</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のタイトル</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required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text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additionalProperties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false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examples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example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やること３</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8" name="Rectangle 1">
            <a:extLst>
              <a:ext uri="{FF2B5EF4-FFF2-40B4-BE49-F238E27FC236}">
                <a16:creationId xmlns:a16="http://schemas.microsoft.com/office/drawing/2014/main" id="{29FE3556-0881-437B-A392-DB78BDAA0AAA}"/>
              </a:ext>
            </a:extLst>
          </p:cNvPr>
          <p:cNvSpPr>
            <a:spLocks noChangeArrowheads="1"/>
          </p:cNvSpPr>
          <p:nvPr/>
        </p:nvSpPr>
        <p:spPr bwMode="auto">
          <a:xfrm>
            <a:off x="6257185" y="3472661"/>
            <a:ext cx="3386240" cy="2446824"/>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responses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'200'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OK</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content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application/json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schema</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'#/components/schemas/Todo'</a:t>
            </a:r>
            <a:b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examples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example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2003</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やること３</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false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'400'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Bad Request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'403'</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Forbidden</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60528344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1144148"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登録の作成対象</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141</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958091"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0"/>
            <a:ext cx="2225128" cy="132969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997753" y="4255624"/>
            <a:ext cx="1275082" cy="769236"/>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647000" y="3856439"/>
            <a:ext cx="340261"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148569" y="4409985"/>
            <a:ext cx="1275082"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D31F4405-F8B7-47C5-90DA-D3DFB8DDA30D}"/>
              </a:ext>
            </a:extLst>
          </p:cNvPr>
          <p:cNvSpPr txBox="1"/>
          <p:nvPr/>
        </p:nvSpPr>
        <p:spPr>
          <a:xfrm>
            <a:off x="9371876" y="3429000"/>
            <a:ext cx="1844764" cy="369332"/>
          </a:xfrm>
          <a:prstGeom prst="rect">
            <a:avLst/>
          </a:prstGeom>
          <a:solidFill>
            <a:schemeClr val="accent4"/>
          </a:solidFill>
        </p:spPr>
        <p:txBody>
          <a:bodyPr wrap="square" rtlCol="0" anchor="ctr">
            <a:spAutoFit/>
          </a:bodyPr>
          <a:lstStyle/>
          <a:p>
            <a:pPr algn="ctr"/>
            <a:r>
              <a:rPr kumimoji="1" lang="en-US" altLang="ja-JP">
                <a:solidFill>
                  <a:schemeClr val="bg1"/>
                </a:solidFill>
              </a:rPr>
              <a:t>TodoIdSequence</a:t>
            </a:r>
            <a:endParaRPr kumimoji="1" lang="ja-JP" altLang="en-US" dirty="0">
              <a:solidFill>
                <a:schemeClr val="bg1"/>
              </a:solidFill>
            </a:endParaRPr>
          </a:p>
        </p:txBody>
      </p:sp>
      <p:cxnSp>
        <p:nvCxnSpPr>
          <p:cNvPr id="39" name="直線矢印コネクタ 59">
            <a:extLst>
              <a:ext uri="{FF2B5EF4-FFF2-40B4-BE49-F238E27FC236}">
                <a16:creationId xmlns:a16="http://schemas.microsoft.com/office/drawing/2014/main" id="{A6952D3F-C43C-4DC0-9EE3-B3348ED475A2}"/>
              </a:ext>
            </a:extLst>
          </p:cNvPr>
          <p:cNvCxnSpPr>
            <a:cxnSpLocks/>
            <a:stCxn id="19" idx="2"/>
            <a:endCxn id="8" idx="1"/>
          </p:cNvCxnSpPr>
          <p:nvPr/>
        </p:nvCxnSpPr>
        <p:spPr>
          <a:xfrm rot="16200000" flipH="1">
            <a:off x="8272596" y="2514386"/>
            <a:ext cx="571326"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90524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1144148"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application</a:t>
            </a:r>
            <a:r>
              <a:rPr kumimoji="1" lang="ja-JP" altLang="en-US" sz="2800" b="1" dirty="0">
                <a:latin typeface="Meiryo UI" panose="020B0604030504040204" pitchFamily="50" charset="-128"/>
                <a:ea typeface="Meiryo UI" panose="020B0604030504040204" pitchFamily="50" charset="-128"/>
              </a:rPr>
              <a:t>パッケージの変更</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142</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958091"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0"/>
            <a:ext cx="2225128" cy="132969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997753" y="4255624"/>
            <a:ext cx="1275082" cy="769236"/>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647000" y="3856439"/>
            <a:ext cx="340261"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148569" y="4409985"/>
            <a:ext cx="1275082"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D31F4405-F8B7-47C5-90DA-D3DFB8DDA30D}"/>
              </a:ext>
            </a:extLst>
          </p:cNvPr>
          <p:cNvSpPr txBox="1"/>
          <p:nvPr/>
        </p:nvSpPr>
        <p:spPr>
          <a:xfrm>
            <a:off x="9371876" y="3429000"/>
            <a:ext cx="1844764" cy="369332"/>
          </a:xfrm>
          <a:prstGeom prst="rect">
            <a:avLst/>
          </a:prstGeom>
          <a:solidFill>
            <a:schemeClr val="bg1">
              <a:lumMod val="75000"/>
            </a:schemeClr>
          </a:solidFill>
        </p:spPr>
        <p:txBody>
          <a:bodyPr wrap="square" rtlCol="0" anchor="ctr">
            <a:spAutoFit/>
          </a:bodyPr>
          <a:lstStyle/>
          <a:p>
            <a:pPr algn="ctr"/>
            <a:r>
              <a:rPr kumimoji="1" lang="en-US" altLang="ja-JP">
                <a:solidFill>
                  <a:schemeClr val="bg1"/>
                </a:solidFill>
              </a:rPr>
              <a:t>TodoIdSequence</a:t>
            </a:r>
            <a:endParaRPr kumimoji="1" lang="ja-JP" altLang="en-US" dirty="0">
              <a:solidFill>
                <a:schemeClr val="bg1"/>
              </a:solidFill>
            </a:endParaRPr>
          </a:p>
        </p:txBody>
      </p:sp>
      <p:cxnSp>
        <p:nvCxnSpPr>
          <p:cNvPr id="39" name="直線矢印コネクタ 59">
            <a:extLst>
              <a:ext uri="{FF2B5EF4-FFF2-40B4-BE49-F238E27FC236}">
                <a16:creationId xmlns:a16="http://schemas.microsoft.com/office/drawing/2014/main" id="{A6952D3F-C43C-4DC0-9EE3-B3348ED475A2}"/>
              </a:ext>
            </a:extLst>
          </p:cNvPr>
          <p:cNvCxnSpPr>
            <a:cxnSpLocks/>
            <a:stCxn id="19" idx="2"/>
            <a:endCxn id="8" idx="1"/>
          </p:cNvCxnSpPr>
          <p:nvPr/>
        </p:nvCxnSpPr>
        <p:spPr>
          <a:xfrm rot="16200000" flipH="1">
            <a:off x="8272596" y="2514386"/>
            <a:ext cx="571326"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136375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を採番する</a:t>
            </a:r>
            <a:r>
              <a:rPr kumimoji="1" lang="en-US" altLang="ja-JP" sz="2000" dirty="0" err="1">
                <a:latin typeface="Meiryo UI" panose="020B0604030504040204" pitchFamily="50" charset="-128"/>
                <a:ea typeface="Meiryo UI" panose="020B0604030504040204" pitchFamily="50" charset="-128"/>
              </a:rPr>
              <a:t>nextId</a:t>
            </a:r>
            <a:r>
              <a:rPr kumimoji="1" lang="ja-JP" altLang="en-US" sz="2000" dirty="0">
                <a:latin typeface="Meiryo UI" panose="020B0604030504040204" pitchFamily="50" charset="-128"/>
                <a:ea typeface="Meiryo UI" panose="020B0604030504040204" pitchFamily="50" charset="-128"/>
              </a:rPr>
              <a:t>メソッドと、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を登録する</a:t>
            </a:r>
            <a:r>
              <a:rPr kumimoji="1" lang="en-US" altLang="ja-JP" sz="2000" dirty="0">
                <a:latin typeface="Meiryo UI" panose="020B0604030504040204" pitchFamily="50" charset="-128"/>
                <a:ea typeface="Meiryo UI" panose="020B0604030504040204" pitchFamily="50" charset="-128"/>
              </a:rPr>
              <a:t>add</a:t>
            </a:r>
            <a:r>
              <a:rPr kumimoji="1" lang="ja-JP" altLang="en-US" sz="2000" dirty="0">
                <a:latin typeface="Meiryo UI" panose="020B0604030504040204" pitchFamily="50" charset="-128"/>
                <a:ea typeface="Meiryo UI" panose="020B0604030504040204" pitchFamily="50" charset="-128"/>
              </a:rPr>
              <a:t>メソッドを追加します。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TodoRepository</a:t>
            </a:r>
            <a:r>
              <a:rPr kumimoji="1" lang="ja-JP" altLang="en-US" sz="2800" b="1" dirty="0">
                <a:latin typeface="Meiryo UI" panose="020B0604030504040204" pitchFamily="50" charset="-128"/>
                <a:ea typeface="Meiryo UI" panose="020B0604030504040204" pitchFamily="50" charset="-128"/>
              </a:rPr>
              <a:t>インタフェースに追加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143</a:t>
            </a:fld>
            <a:endParaRPr kumimoji="1" lang="ja-JP" altLang="en-US" dirty="0"/>
          </a:p>
        </p:txBody>
      </p:sp>
      <p:sp>
        <p:nvSpPr>
          <p:cNvPr id="2" name="Rectangle 1">
            <a:extLst>
              <a:ext uri="{FF2B5EF4-FFF2-40B4-BE49-F238E27FC236}">
                <a16:creationId xmlns:a16="http://schemas.microsoft.com/office/drawing/2014/main" id="{E0BAF900-D18B-4F54-911F-EFFB234D7226}"/>
              </a:ext>
            </a:extLst>
          </p:cNvPr>
          <p:cNvSpPr>
            <a:spLocks noChangeArrowheads="1"/>
          </p:cNvSpPr>
          <p:nvPr/>
        </p:nvSpPr>
        <p:spPr bwMode="auto">
          <a:xfrm>
            <a:off x="6575821" y="2379744"/>
            <a:ext cx="2870181" cy="2308324"/>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com.example.todo.application;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com.example.todo.domain.Todo;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com.example.todo.domain.UserId;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java.util.List;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interface TodoRepository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List&lt;Todo&gt; list(UserId 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nextId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add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311006631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EBBAAA77-270C-4A02-89D5-B6C9ACBD4BE8}"/>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3CDF3547-27F3-4F5E-9A19-4A86C5EC06CB}"/>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を採番する</a:t>
            </a:r>
            <a:r>
              <a:rPr kumimoji="1" lang="en-US" altLang="ja-JP" sz="2000" dirty="0" err="1">
                <a:latin typeface="Meiryo UI" panose="020B0604030504040204" pitchFamily="50" charset="-128"/>
                <a:ea typeface="Meiryo UI" panose="020B0604030504040204" pitchFamily="50" charset="-128"/>
              </a:rPr>
              <a:t>nextId</a:t>
            </a:r>
            <a:r>
              <a:rPr kumimoji="1" lang="ja-JP" altLang="en-US" sz="2000" dirty="0">
                <a:latin typeface="Meiryo UI" panose="020B0604030504040204" pitchFamily="50" charset="-128"/>
                <a:ea typeface="Meiryo UI" panose="020B0604030504040204" pitchFamily="50" charset="-128"/>
              </a:rPr>
              <a:t>メソッドと、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を登録する</a:t>
            </a:r>
            <a:r>
              <a:rPr kumimoji="1" lang="en-US" altLang="ja-JP" sz="2000" dirty="0">
                <a:latin typeface="Meiryo UI" panose="020B0604030504040204" pitchFamily="50" charset="-128"/>
                <a:ea typeface="Meiryo UI" panose="020B0604030504040204" pitchFamily="50" charset="-128"/>
              </a:rPr>
              <a:t>add</a:t>
            </a:r>
            <a:r>
              <a:rPr kumimoji="1" lang="ja-JP" altLang="en-US" sz="2000" dirty="0">
                <a:latin typeface="Meiryo UI" panose="020B0604030504040204" pitchFamily="50" charset="-128"/>
                <a:ea typeface="Meiryo UI" panose="020B0604030504040204" pitchFamily="50" charset="-128"/>
              </a:rPr>
              <a:t>メソッドを追加します。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TodoRepository</a:t>
            </a:r>
            <a:r>
              <a:rPr kumimoji="1" lang="ja-JP" altLang="en-US" sz="2800" b="1" dirty="0">
                <a:latin typeface="Meiryo UI" panose="020B0604030504040204" pitchFamily="50" charset="-128"/>
                <a:ea typeface="Meiryo UI" panose="020B0604030504040204" pitchFamily="50" charset="-128"/>
              </a:rPr>
              <a:t>インタフェースに追加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144</a:t>
            </a:fld>
            <a:endParaRPr kumimoji="1" lang="ja-JP" altLang="en-US" dirty="0"/>
          </a:p>
        </p:txBody>
      </p:sp>
      <p:sp>
        <p:nvSpPr>
          <p:cNvPr id="11" name="Rectangle 1">
            <a:extLst>
              <a:ext uri="{FF2B5EF4-FFF2-40B4-BE49-F238E27FC236}">
                <a16:creationId xmlns:a16="http://schemas.microsoft.com/office/drawing/2014/main" id="{B0E575E2-77D9-4061-BC44-94331773F58A}"/>
              </a:ext>
            </a:extLst>
          </p:cNvPr>
          <p:cNvSpPr>
            <a:spLocks noChangeArrowheads="1"/>
          </p:cNvSpPr>
          <p:nvPr/>
        </p:nvSpPr>
        <p:spPr bwMode="auto">
          <a:xfrm>
            <a:off x="6575821" y="2379744"/>
            <a:ext cx="2870181" cy="2308324"/>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com.example.todo.application;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com.example.todo.domain.Todo;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com.example.todo.domain.UserId;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java.util.List;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interface TodoRepository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List&lt;Todo&gt; list(UserId 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nextId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add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300684440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を登録する</a:t>
            </a:r>
            <a:r>
              <a:rPr kumimoji="1" lang="en-US" altLang="ja-JP" sz="2000" dirty="0" err="1">
                <a:latin typeface="Meiryo UI" panose="020B0604030504040204" pitchFamily="50" charset="-128"/>
                <a:ea typeface="Meiryo UI" panose="020B0604030504040204" pitchFamily="50" charset="-128"/>
              </a:rPr>
              <a:t>addTodo</a:t>
            </a:r>
            <a:r>
              <a:rPr kumimoji="1" lang="ja-JP" altLang="en-US" sz="2000" dirty="0">
                <a:latin typeface="Meiryo UI" panose="020B0604030504040204" pitchFamily="50" charset="-128"/>
                <a:ea typeface="Meiryo UI" panose="020B0604030504040204" pitchFamily="50" charset="-128"/>
              </a:rPr>
              <a:t>メソッドを追加します。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TodoService</a:t>
            </a:r>
            <a:r>
              <a:rPr kumimoji="1" lang="ja-JP" altLang="en-US" sz="2800" b="1" dirty="0">
                <a:latin typeface="Meiryo UI" panose="020B0604030504040204" pitchFamily="50" charset="-128"/>
                <a:ea typeface="Meiryo UI" panose="020B0604030504040204" pitchFamily="50" charset="-128"/>
              </a:rPr>
              <a:t>クラスに追加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145</a:t>
            </a:fld>
            <a:endParaRPr kumimoji="1" lang="ja-JP" altLang="en-US" dirty="0"/>
          </a:p>
        </p:txBody>
      </p:sp>
      <p:sp>
        <p:nvSpPr>
          <p:cNvPr id="7" name="Rectangle 2">
            <a:extLst>
              <a:ext uri="{FF2B5EF4-FFF2-40B4-BE49-F238E27FC236}">
                <a16:creationId xmlns:a16="http://schemas.microsoft.com/office/drawing/2014/main" id="{BD2948AC-3F42-4541-918E-26564B8E28C7}"/>
              </a:ext>
            </a:extLst>
          </p:cNvPr>
          <p:cNvSpPr>
            <a:spLocks noChangeArrowheads="1"/>
          </p:cNvSpPr>
          <p:nvPr/>
        </p:nvSpPr>
        <p:spPr bwMode="auto">
          <a:xfrm>
            <a:off x="5310231" y="2072798"/>
            <a:ext cx="6103942" cy="39703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com.example.todo.application;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com.example.todo.domain.*;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java.util.List;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TodoService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final TodoRepository todoRepository;</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TodoService(TodoRepository todoRepository)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this.todoRepository = todoRepository;</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List&lt;Todo&gt; list(UserId userId)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List&lt;Todo&gt; todos = todoRepository.list(userId);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todos;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addTodo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text)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todoId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.nextId();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todo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text,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INCOMPLETE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.add(userId,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351151207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837F9896-238D-408E-B18F-24A052344146}"/>
              </a:ext>
            </a:extLst>
          </p:cNvPr>
          <p:cNvSpPr/>
          <p:nvPr/>
        </p:nvSpPr>
        <p:spPr>
          <a:xfrm>
            <a:off x="0" y="25167"/>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83B8CA68-D3DC-4BC8-8EEE-DC85EDE7E8F1}"/>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を登録する</a:t>
            </a:r>
            <a:r>
              <a:rPr kumimoji="1" lang="en-US" altLang="ja-JP" sz="2000" dirty="0" err="1">
                <a:latin typeface="Meiryo UI" panose="020B0604030504040204" pitchFamily="50" charset="-128"/>
                <a:ea typeface="Meiryo UI" panose="020B0604030504040204" pitchFamily="50" charset="-128"/>
              </a:rPr>
              <a:t>addTodo</a:t>
            </a:r>
            <a:r>
              <a:rPr kumimoji="1" lang="ja-JP" altLang="en-US" sz="2000" dirty="0">
                <a:latin typeface="Meiryo UI" panose="020B0604030504040204" pitchFamily="50" charset="-128"/>
                <a:ea typeface="Meiryo UI" panose="020B0604030504040204" pitchFamily="50" charset="-128"/>
              </a:rPr>
              <a:t>メソッドを追加します。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TodoService</a:t>
            </a:r>
            <a:r>
              <a:rPr kumimoji="1" lang="ja-JP" altLang="en-US" sz="2800" b="1" dirty="0">
                <a:latin typeface="Meiryo UI" panose="020B0604030504040204" pitchFamily="50" charset="-128"/>
                <a:ea typeface="Meiryo UI" panose="020B0604030504040204" pitchFamily="50" charset="-128"/>
              </a:rPr>
              <a:t>クラスに追加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146</a:t>
            </a:fld>
            <a:endParaRPr kumimoji="1" lang="ja-JP" altLang="en-US" dirty="0"/>
          </a:p>
        </p:txBody>
      </p:sp>
      <p:sp>
        <p:nvSpPr>
          <p:cNvPr id="11" name="Rectangle 2">
            <a:extLst>
              <a:ext uri="{FF2B5EF4-FFF2-40B4-BE49-F238E27FC236}">
                <a16:creationId xmlns:a16="http://schemas.microsoft.com/office/drawing/2014/main" id="{3AAE01BD-F700-47E6-B3B6-729B7BFEE943}"/>
              </a:ext>
            </a:extLst>
          </p:cNvPr>
          <p:cNvSpPr>
            <a:spLocks noChangeArrowheads="1"/>
          </p:cNvSpPr>
          <p:nvPr/>
        </p:nvSpPr>
        <p:spPr bwMode="auto">
          <a:xfrm>
            <a:off x="5310231" y="2072798"/>
            <a:ext cx="6103942" cy="39703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com.example.todo.application;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com.example.todo.domain.*;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java.util.List;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TodoService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final TodoRepository todoRepository;</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TodoService(TodoRepository todoRepository)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this.todoRepository = todoRepository;</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List&lt;Todo&gt; list(UserId userId)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List&lt;Todo&gt; todos = todoRepository.list(userId);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todos;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addTodo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text)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todoId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.nextId();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todo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text,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INCOMPLETE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.add(userId,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97921621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1144148"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infrastructure</a:t>
            </a:r>
            <a:r>
              <a:rPr kumimoji="1" lang="ja-JP" altLang="en-US" sz="2800" b="1" dirty="0">
                <a:latin typeface="Meiryo UI" panose="020B0604030504040204" pitchFamily="50" charset="-128"/>
                <a:ea typeface="Meiryo UI" panose="020B0604030504040204" pitchFamily="50" charset="-128"/>
              </a:rPr>
              <a:t>パッケージの変更</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147</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958091"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0"/>
            <a:ext cx="2225128" cy="132969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997753" y="4255624"/>
            <a:ext cx="1275082" cy="769236"/>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647000" y="3856439"/>
            <a:ext cx="340261"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148569" y="4409985"/>
            <a:ext cx="1275082"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D31F4405-F8B7-47C5-90DA-D3DFB8DDA30D}"/>
              </a:ext>
            </a:extLst>
          </p:cNvPr>
          <p:cNvSpPr txBox="1"/>
          <p:nvPr/>
        </p:nvSpPr>
        <p:spPr>
          <a:xfrm>
            <a:off x="9371876" y="3429000"/>
            <a:ext cx="1844764" cy="369332"/>
          </a:xfrm>
          <a:prstGeom prst="rect">
            <a:avLst/>
          </a:prstGeom>
          <a:solidFill>
            <a:schemeClr val="accent4"/>
          </a:solidFill>
        </p:spPr>
        <p:txBody>
          <a:bodyPr wrap="square" rtlCol="0" anchor="ctr">
            <a:spAutoFit/>
          </a:bodyPr>
          <a:lstStyle/>
          <a:p>
            <a:pPr algn="ctr"/>
            <a:r>
              <a:rPr kumimoji="1" lang="en-US" altLang="ja-JP">
                <a:solidFill>
                  <a:schemeClr val="bg1"/>
                </a:solidFill>
              </a:rPr>
              <a:t>TodoIdSequence</a:t>
            </a:r>
            <a:endParaRPr kumimoji="1" lang="ja-JP" altLang="en-US" dirty="0">
              <a:solidFill>
                <a:schemeClr val="bg1"/>
              </a:solidFill>
            </a:endParaRPr>
          </a:p>
        </p:txBody>
      </p:sp>
      <p:cxnSp>
        <p:nvCxnSpPr>
          <p:cNvPr id="39" name="直線矢印コネクタ 59">
            <a:extLst>
              <a:ext uri="{FF2B5EF4-FFF2-40B4-BE49-F238E27FC236}">
                <a16:creationId xmlns:a16="http://schemas.microsoft.com/office/drawing/2014/main" id="{A6952D3F-C43C-4DC0-9EE3-B3348ED475A2}"/>
              </a:ext>
            </a:extLst>
          </p:cNvPr>
          <p:cNvCxnSpPr>
            <a:cxnSpLocks/>
            <a:stCxn id="19" idx="2"/>
            <a:endCxn id="8" idx="1"/>
          </p:cNvCxnSpPr>
          <p:nvPr/>
        </p:nvCxnSpPr>
        <p:spPr>
          <a:xfrm rot="16200000" flipH="1">
            <a:off x="8272596" y="2514386"/>
            <a:ext cx="571326"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627416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db</a:t>
            </a:r>
            <a:r>
              <a:rPr kumimoji="1" lang="en-US" altLang="ja-JP" sz="2000" dirty="0">
                <a:latin typeface="Meiryo UI" panose="020B0604030504040204" pitchFamily="50" charset="-128"/>
                <a:ea typeface="Meiryo UI" panose="020B0604030504040204" pitchFamily="50" charset="-128"/>
              </a:rPr>
              <a:t>/migration/V1__create_table.sql</a:t>
            </a:r>
            <a:r>
              <a:rPr kumimoji="1" lang="ja-JP" altLang="en-US" sz="2000" dirty="0">
                <a:latin typeface="Meiryo UI" panose="020B0604030504040204" pitchFamily="50" charset="-128"/>
                <a:ea typeface="Meiryo UI" panose="020B0604030504040204" pitchFamily="50" charset="-128"/>
              </a:rPr>
              <a:t>ファイルには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を採番する</a:t>
            </a:r>
            <a:r>
              <a:rPr kumimoji="1" lang="en-US" altLang="ja-JP" sz="2000" dirty="0" err="1">
                <a:latin typeface="Meiryo UI" panose="020B0604030504040204" pitchFamily="50" charset="-128"/>
                <a:ea typeface="Meiryo UI" panose="020B0604030504040204" pitchFamily="50" charset="-128"/>
              </a:rPr>
              <a:t>todo_id</a:t>
            </a:r>
            <a:r>
              <a:rPr kumimoji="1" lang="ja-JP" altLang="en-US" sz="2000" dirty="0">
                <a:latin typeface="Meiryo UI" panose="020B0604030504040204" pitchFamily="50" charset="-128"/>
                <a:ea typeface="Meiryo UI" panose="020B0604030504040204" pitchFamily="50" charset="-128"/>
              </a:rPr>
              <a:t>というシーケンスオブジェクト</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を定義しています。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このシーケンスオブジェクトに対応する</a:t>
            </a:r>
            <a:r>
              <a:rPr kumimoji="1" lang="en-US" altLang="ja-JP" sz="2000" dirty="0">
                <a:latin typeface="Meiryo UI" panose="020B0604030504040204" pitchFamily="50" charset="-128"/>
                <a:ea typeface="Meiryo UI" panose="020B0604030504040204" pitchFamily="50" charset="-128"/>
              </a:rPr>
              <a:t>Entity</a:t>
            </a:r>
            <a:r>
              <a:rPr kumimoji="1" lang="ja-JP" altLang="en-US" sz="2000" dirty="0">
                <a:latin typeface="Meiryo UI" panose="020B0604030504040204" pitchFamily="50" charset="-128"/>
                <a:ea typeface="Meiryo UI" panose="020B0604030504040204" pitchFamily="50" charset="-128"/>
              </a:rPr>
              <a:t>クラスを作成します。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主キーを使用した処理ではないため</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TodoIdSequence</a:t>
            </a:r>
            <a:r>
              <a:rPr kumimoji="1" lang="ja-JP" altLang="en-US" sz="2800" b="1" dirty="0">
                <a:latin typeface="Meiryo UI" panose="020B0604030504040204" pitchFamily="50" charset="-128"/>
                <a:ea typeface="Meiryo UI" panose="020B0604030504040204" pitchFamily="50" charset="-128"/>
              </a:rPr>
              <a:t>クラスの確認</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148</a:t>
            </a:fld>
            <a:endParaRPr kumimoji="1" lang="ja-JP" altLang="en-US" dirty="0"/>
          </a:p>
        </p:txBody>
      </p:sp>
      <p:sp>
        <p:nvSpPr>
          <p:cNvPr id="2" name="Rectangle 1">
            <a:extLst>
              <a:ext uri="{FF2B5EF4-FFF2-40B4-BE49-F238E27FC236}">
                <a16:creationId xmlns:a16="http://schemas.microsoft.com/office/drawing/2014/main" id="{2E2A8400-B50E-458C-AC3D-F2FC7C146744}"/>
              </a:ext>
            </a:extLst>
          </p:cNvPr>
          <p:cNvSpPr>
            <a:spLocks noChangeArrowheads="1"/>
          </p:cNvSpPr>
          <p:nvPr/>
        </p:nvSpPr>
        <p:spPr bwMode="auto">
          <a:xfrm>
            <a:off x="7657023" y="2928871"/>
            <a:ext cx="3319272" cy="2031325"/>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com.example.todo.infrastructure.entity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TodoIdSequence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getTodoId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setTodoId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8" name="テキスト ボックス 7">
            <a:extLst>
              <a:ext uri="{FF2B5EF4-FFF2-40B4-BE49-F238E27FC236}">
                <a16:creationId xmlns:a16="http://schemas.microsoft.com/office/drawing/2014/main" id="{123D5AFE-A79B-4913-970F-28F0FE1F4F7A}"/>
              </a:ext>
            </a:extLst>
          </p:cNvPr>
          <p:cNvSpPr txBox="1"/>
          <p:nvPr/>
        </p:nvSpPr>
        <p:spPr>
          <a:xfrm>
            <a:off x="10746297" y="167318"/>
            <a:ext cx="1278711"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Reading</a:t>
            </a:r>
          </a:p>
        </p:txBody>
      </p:sp>
      <p:sp>
        <p:nvSpPr>
          <p:cNvPr id="9" name="Rectangle 1">
            <a:extLst>
              <a:ext uri="{FF2B5EF4-FFF2-40B4-BE49-F238E27FC236}">
                <a16:creationId xmlns:a16="http://schemas.microsoft.com/office/drawing/2014/main" id="{2BE56C7C-1F42-4E79-B0ED-30EA92F2AFC8}"/>
              </a:ext>
            </a:extLst>
          </p:cNvPr>
          <p:cNvSpPr>
            <a:spLocks noChangeArrowheads="1"/>
          </p:cNvSpPr>
          <p:nvPr/>
        </p:nvSpPr>
        <p:spPr bwMode="auto">
          <a:xfrm>
            <a:off x="7657023" y="1475851"/>
            <a:ext cx="2357336" cy="784830"/>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CREATE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SEQUENCE todo_id</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INCREMENT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BY </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1</a:t>
            </a:r>
            <a:br>
              <a:rPr kumimoji="0" lang="ja-JP" altLang="ja-JP" sz="900" b="0" i="0" u="none" strike="noStrike" cap="none" normalizeH="0" baseline="0">
                <a:ln>
                  <a:noFill/>
                </a:ln>
                <a:solidFill>
                  <a:srgbClr val="1750EB"/>
                </a:solidFill>
                <a:effectLst/>
                <a:latin typeface="Consolas" panose="020B0609020204030204" pitchFamily="49" charset="0"/>
                <a:ea typeface="JetBrains Mono"/>
              </a:rPr>
            </a:b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MAXVALUE </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9223372036854775807</a:t>
            </a:r>
            <a:br>
              <a:rPr kumimoji="0" lang="ja-JP" altLang="ja-JP" sz="900" b="0" i="0" u="none" strike="noStrike" cap="none" normalizeH="0" baseline="0">
                <a:ln>
                  <a:noFill/>
                </a:ln>
                <a:solidFill>
                  <a:srgbClr val="1750EB"/>
                </a:solidFill>
                <a:effectLst/>
                <a:latin typeface="Consolas" panose="020B0609020204030204" pitchFamily="49" charset="0"/>
                <a:ea typeface="JetBrains Mono"/>
              </a:rPr>
            </a:b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START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WITH </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1</a:t>
            </a:r>
            <a:br>
              <a:rPr kumimoji="0" lang="ja-JP" altLang="ja-JP" sz="900" b="0" i="0" u="none" strike="noStrike" cap="none" normalizeH="0" baseline="0">
                <a:ln>
                  <a:noFill/>
                </a:ln>
                <a:solidFill>
                  <a:srgbClr val="1750EB"/>
                </a:solidFill>
                <a:effectLst/>
                <a:latin typeface="Consolas" panose="020B0609020204030204" pitchFamily="49" charset="0"/>
                <a:ea typeface="JetBrains Mono"/>
              </a:rPr>
            </a:b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NO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CYCLE;</a:t>
            </a:r>
            <a:endParaRPr kumimoji="0" lang="ja-JP" altLang="ja-JP" sz="1800" b="0" i="0" u="none" strike="noStrike" cap="none" normalizeH="0" baseline="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3725951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TodoIdSequence.sql</a:t>
            </a:r>
            <a:r>
              <a:rPr kumimoji="1" lang="ja-JP" altLang="en-US" sz="2000" dirty="0">
                <a:latin typeface="Meiryo UI" panose="020B0604030504040204" pitchFamily="50" charset="-128"/>
                <a:ea typeface="Meiryo UI" panose="020B0604030504040204" pitchFamily="50" charset="-128"/>
              </a:rPr>
              <a:t>ファイルを作成します。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SQL</a:t>
            </a:r>
            <a:r>
              <a:rPr kumimoji="1" lang="ja-JP" altLang="en-US" sz="2800" b="1" dirty="0">
                <a:latin typeface="Meiryo UI" panose="020B0604030504040204" pitchFamily="50" charset="-128"/>
                <a:ea typeface="Meiryo UI" panose="020B0604030504040204" pitchFamily="50" charset="-128"/>
              </a:rPr>
              <a:t>ファイルの作成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149</a:t>
            </a:fld>
            <a:endParaRPr kumimoji="1" lang="ja-JP" altLang="en-US" dirty="0"/>
          </a:p>
        </p:txBody>
      </p:sp>
      <p:sp>
        <p:nvSpPr>
          <p:cNvPr id="5" name="Rectangle 1">
            <a:extLst>
              <a:ext uri="{FF2B5EF4-FFF2-40B4-BE49-F238E27FC236}">
                <a16:creationId xmlns:a16="http://schemas.microsoft.com/office/drawing/2014/main" id="{A2D6A7CB-52E6-4BA6-A600-AAD8163286E0}"/>
              </a:ext>
            </a:extLst>
          </p:cNvPr>
          <p:cNvSpPr>
            <a:spLocks noChangeArrowheads="1"/>
          </p:cNvSpPr>
          <p:nvPr/>
        </p:nvSpPr>
        <p:spPr bwMode="auto">
          <a:xfrm>
            <a:off x="3779519" y="3040304"/>
            <a:ext cx="3527291" cy="230832"/>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NEXT_TODO_ID =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select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nextval(</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'todo_id'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todo_id;</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044912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REST</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はどのように設計する？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設計のベースとして</a:t>
            </a:r>
            <a:r>
              <a:rPr kumimoji="1" lang="en-US" altLang="ja-JP" sz="2000" dirty="0">
                <a:highlight>
                  <a:srgbClr val="FFFF00"/>
                </a:highlight>
                <a:latin typeface="Meiryo UI" panose="020B0604030504040204" pitchFamily="50" charset="-128"/>
                <a:ea typeface="Meiryo UI" panose="020B0604030504040204" pitchFamily="50" charset="-128"/>
              </a:rPr>
              <a:t>REST</a:t>
            </a:r>
            <a:r>
              <a:rPr kumimoji="1" lang="ja-JP" altLang="en-US" sz="2000" dirty="0">
                <a:latin typeface="Meiryo UI" panose="020B0604030504040204" pitchFamily="50" charset="-128"/>
                <a:ea typeface="Meiryo UI" panose="020B0604030504040204" pitchFamily="50" charset="-128"/>
              </a:rPr>
              <a:t>の考え方を使います。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では</a:t>
            </a:r>
            <a:r>
              <a:rPr kumimoji="1" lang="en-US" altLang="ja-JP" sz="2000" dirty="0">
                <a:highlight>
                  <a:srgbClr val="FFFF00"/>
                </a:highlight>
                <a:latin typeface="Meiryo UI" panose="020B0604030504040204" pitchFamily="50" charset="-128"/>
                <a:ea typeface="Meiryo UI" panose="020B0604030504040204" pitchFamily="50" charset="-128"/>
              </a:rPr>
              <a:t>URI</a:t>
            </a:r>
            <a:r>
              <a:rPr kumimoji="1" lang="ja-JP" altLang="en-US" sz="2000" dirty="0">
                <a:highlight>
                  <a:srgbClr val="FFFF00"/>
                </a:highlight>
                <a:latin typeface="Meiryo UI" panose="020B0604030504040204" pitchFamily="50" charset="-128"/>
                <a:ea typeface="Meiryo UI" panose="020B0604030504040204" pitchFamily="50" charset="-128"/>
              </a:rPr>
              <a:t>でリソース</a:t>
            </a:r>
            <a:r>
              <a:rPr kumimoji="1" lang="ja-JP" altLang="en-US" sz="2000" dirty="0">
                <a:latin typeface="Meiryo UI" panose="020B0604030504040204" pitchFamily="50" charset="-128"/>
                <a:ea typeface="Meiryo UI" panose="020B0604030504040204" pitchFamily="50" charset="-128"/>
              </a:rPr>
              <a:t>を表現し、</a:t>
            </a:r>
            <a:r>
              <a:rPr kumimoji="1" lang="en-US" altLang="ja-JP" sz="2000" dirty="0">
                <a:highlight>
                  <a:srgbClr val="FFFF00"/>
                </a:highlight>
                <a:latin typeface="Meiryo UI" panose="020B0604030504040204" pitchFamily="50" charset="-128"/>
                <a:ea typeface="Meiryo UI" panose="020B0604030504040204" pitchFamily="50" charset="-128"/>
              </a:rPr>
              <a:t>HTTP</a:t>
            </a:r>
            <a:r>
              <a:rPr kumimoji="1" lang="ja-JP" altLang="en-US" sz="2000" dirty="0">
                <a:highlight>
                  <a:srgbClr val="FFFF00"/>
                </a:highlight>
                <a:latin typeface="Meiryo UI" panose="020B0604030504040204" pitchFamily="50" charset="-128"/>
                <a:ea typeface="Meiryo UI" panose="020B0604030504040204" pitchFamily="50" charset="-128"/>
              </a:rPr>
              <a:t>メソッドでそれに対する操作</a:t>
            </a:r>
            <a:r>
              <a:rPr kumimoji="1" lang="ja-JP" altLang="en-US" sz="2000" dirty="0">
                <a:latin typeface="Meiryo UI" panose="020B0604030504040204" pitchFamily="50" charset="-128"/>
                <a:ea typeface="Meiryo UI" panose="020B0604030504040204" pitchFamily="50" charset="-128"/>
              </a:rPr>
              <a:t>を表現します。</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65345A-ED9F-46D6-937B-9F4B7D73AF39}"/>
              </a:ext>
            </a:extLst>
          </p:cNvPr>
          <p:cNvSpPr>
            <a:spLocks noGrp="1"/>
          </p:cNvSpPr>
          <p:nvPr>
            <p:ph type="sldNum" sz="quarter" idx="12"/>
          </p:nvPr>
        </p:nvSpPr>
        <p:spPr/>
        <p:txBody>
          <a:bodyPr/>
          <a:lstStyle/>
          <a:p>
            <a:fld id="{A783C381-2822-4F05-8A88-66F73725CF2D}" type="slidenum">
              <a:rPr kumimoji="1" lang="ja-JP" altLang="en-US" smtClean="0"/>
              <a:t>15</a:t>
            </a:fld>
            <a:endParaRPr kumimoji="1" lang="ja-JP" altLang="en-US"/>
          </a:p>
        </p:txBody>
      </p:sp>
      <p:sp>
        <p:nvSpPr>
          <p:cNvPr id="4" name="テキスト ボックス 3">
            <a:extLst>
              <a:ext uri="{FF2B5EF4-FFF2-40B4-BE49-F238E27FC236}">
                <a16:creationId xmlns:a16="http://schemas.microsoft.com/office/drawing/2014/main" id="{B593934D-1419-45CA-945B-1D49929B9F75}"/>
              </a:ext>
            </a:extLst>
          </p:cNvPr>
          <p:cNvSpPr txBox="1"/>
          <p:nvPr/>
        </p:nvSpPr>
        <p:spPr>
          <a:xfrm>
            <a:off x="715816" y="5351673"/>
            <a:ext cx="8545142"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翻訳</a:t>
            </a:r>
            <a:r>
              <a:rPr kumimoji="1" lang="en-US" altLang="ja-JP" sz="2000" dirty="0">
                <a:latin typeface="Meiryo UI" panose="020B0604030504040204" pitchFamily="50" charset="-128"/>
                <a:ea typeface="Meiryo UI" panose="020B0604030504040204" pitchFamily="50" charset="-128"/>
              </a:rPr>
              <a:t>: </a:t>
            </a:r>
            <a:r>
              <a:rPr kumimoji="1" lang="en-US" altLang="ja-JP" sz="2000" dirty="0" err="1">
                <a:latin typeface="Meiryo UI" panose="020B0604030504040204" pitchFamily="50" charset="-128"/>
                <a:ea typeface="Meiryo UI" panose="020B0604030504040204" pitchFamily="50" charset="-128"/>
              </a:rPr>
              <a:t>WebAPI</a:t>
            </a:r>
            <a:r>
              <a:rPr kumimoji="1" lang="en-US" altLang="ja-JP" sz="2000" dirty="0">
                <a:latin typeface="Meiryo UI" panose="020B0604030504040204" pitchFamily="50" charset="-128"/>
                <a:ea typeface="Meiryo UI" panose="020B0604030504040204" pitchFamily="50" charset="-128"/>
              </a:rPr>
              <a:t> </a:t>
            </a:r>
            <a:r>
              <a:rPr kumimoji="1" lang="ja-JP" altLang="en-US" sz="2000" dirty="0">
                <a:latin typeface="Meiryo UI" panose="020B0604030504040204" pitchFamily="50" charset="-128"/>
                <a:ea typeface="Meiryo UI" panose="020B0604030504040204" pitchFamily="50" charset="-128"/>
              </a:rPr>
              <a:t>設計のベストプラクティス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https://qiita.com/mserizawa/items/b833e407d89abd21ee72</a:t>
            </a:r>
            <a:endParaRPr kumimoji="1" lang="en-US" altLang="ja-JP" sz="2000" dirty="0">
              <a:latin typeface="Meiryo UI" panose="020B0604030504040204" pitchFamily="50" charset="-128"/>
              <a:ea typeface="Meiryo UI" panose="020B0604030504040204" pitchFamily="50" charset="-128"/>
            </a:endParaRPr>
          </a:p>
        </p:txBody>
      </p:sp>
      <p:pic>
        <p:nvPicPr>
          <p:cNvPr id="7" name="Picture 2" descr="page-css">
            <a:extLst>
              <a:ext uri="{FF2B5EF4-FFF2-40B4-BE49-F238E27FC236}">
                <a16:creationId xmlns:a16="http://schemas.microsoft.com/office/drawing/2014/main" id="{B9E3F1C0-7227-4A31-AB12-5D46A91727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0716" y="2903725"/>
            <a:ext cx="4072160" cy="22274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aphicFrame>
        <p:nvGraphicFramePr>
          <p:cNvPr id="8" name="表 8">
            <a:extLst>
              <a:ext uri="{FF2B5EF4-FFF2-40B4-BE49-F238E27FC236}">
                <a16:creationId xmlns:a16="http://schemas.microsoft.com/office/drawing/2014/main" id="{7E372FE2-04C6-4189-97FC-74315340355B}"/>
              </a:ext>
            </a:extLst>
          </p:cNvPr>
          <p:cNvGraphicFramePr>
            <a:graphicFrameLocks noGrp="1"/>
          </p:cNvGraphicFramePr>
          <p:nvPr>
            <p:extLst>
              <p:ext uri="{D42A27DB-BD31-4B8C-83A1-F6EECF244321}">
                <p14:modId xmlns:p14="http://schemas.microsoft.com/office/powerpoint/2010/main" val="1551861484"/>
              </p:ext>
            </p:extLst>
          </p:nvPr>
        </p:nvGraphicFramePr>
        <p:xfrm>
          <a:off x="5925557" y="2915394"/>
          <a:ext cx="4965727" cy="1854200"/>
        </p:xfrm>
        <a:graphic>
          <a:graphicData uri="http://schemas.openxmlformats.org/drawingml/2006/table">
            <a:tbl>
              <a:tblPr firstRow="1" bandRow="1">
                <a:tableStyleId>{2D5ABB26-0587-4C30-8999-92F81FD0307C}</a:tableStyleId>
              </a:tblPr>
              <a:tblGrid>
                <a:gridCol w="1031681">
                  <a:extLst>
                    <a:ext uri="{9D8B030D-6E8A-4147-A177-3AD203B41FA5}">
                      <a16:colId xmlns:a16="http://schemas.microsoft.com/office/drawing/2014/main" val="1148184381"/>
                    </a:ext>
                  </a:extLst>
                </a:gridCol>
                <a:gridCol w="1573618">
                  <a:extLst>
                    <a:ext uri="{9D8B030D-6E8A-4147-A177-3AD203B41FA5}">
                      <a16:colId xmlns:a16="http://schemas.microsoft.com/office/drawing/2014/main" val="1022776163"/>
                    </a:ext>
                  </a:extLst>
                </a:gridCol>
                <a:gridCol w="2360428">
                  <a:extLst>
                    <a:ext uri="{9D8B030D-6E8A-4147-A177-3AD203B41FA5}">
                      <a16:colId xmlns:a16="http://schemas.microsoft.com/office/drawing/2014/main" val="3773443296"/>
                    </a:ext>
                  </a:extLst>
                </a:gridCol>
              </a:tblGrid>
              <a:tr h="370840">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94760758"/>
                  </a:ext>
                </a:extLst>
              </a:tr>
              <a:tr h="370840">
                <a:tc>
                  <a:txBody>
                    <a:bodyPr/>
                    <a:lstStyle/>
                    <a:p>
                      <a:r>
                        <a:rPr kumimoji="1" lang="en-US" altLang="ja-JP" sz="1400" dirty="0">
                          <a:latin typeface="Meiryo UI" panose="020B0604030504040204" pitchFamily="50" charset="-128"/>
                          <a:ea typeface="Meiryo UI" panose="020B0604030504040204" pitchFamily="50" charset="-128"/>
                        </a:rPr>
                        <a:t>GET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a:t>
                      </a:r>
                      <a:r>
                        <a:rPr kumimoji="1" lang="en-US" altLang="ja-JP" sz="1400" dirty="0" err="1">
                          <a:latin typeface="Meiryo UI" panose="020B0604030504040204" pitchFamily="50" charset="-128"/>
                          <a:ea typeface="Meiryo UI" panose="020B0604030504040204" pitchFamily="50" charset="-128"/>
                        </a:rPr>
                        <a:t>todos</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ToDo</a:t>
                      </a:r>
                      <a:r>
                        <a:rPr kumimoji="1" lang="ja-JP" altLang="en-US" sz="1400" dirty="0">
                          <a:latin typeface="Meiryo UI" panose="020B0604030504040204" pitchFamily="50" charset="-128"/>
                          <a:ea typeface="Meiryo UI" panose="020B0604030504040204" pitchFamily="50" charset="-128"/>
                        </a:rPr>
                        <a:t>を全て取得する</a:t>
                      </a:r>
                    </a:p>
                  </a:txBody>
                  <a:tcPr/>
                </a:tc>
                <a:extLst>
                  <a:ext uri="{0D108BD9-81ED-4DB2-BD59-A6C34878D82A}">
                    <a16:rowId xmlns:a16="http://schemas.microsoft.com/office/drawing/2014/main" val="4222496944"/>
                  </a:ext>
                </a:extLst>
              </a:tr>
              <a:tr h="370840">
                <a:tc>
                  <a:txBody>
                    <a:bodyPr/>
                    <a:lstStyle/>
                    <a:p>
                      <a:r>
                        <a:rPr kumimoji="1" lang="en-US" altLang="ja-JP" sz="1400" dirty="0">
                          <a:latin typeface="Meiryo UI" panose="020B0604030504040204" pitchFamily="50" charset="-128"/>
                          <a:ea typeface="Meiryo UI" panose="020B0604030504040204" pitchFamily="50" charset="-128"/>
                        </a:rPr>
                        <a:t>POST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a:t>
                      </a:r>
                      <a:r>
                        <a:rPr kumimoji="1" lang="en-US" altLang="ja-JP" sz="1400" dirty="0" err="1">
                          <a:latin typeface="Meiryo UI" panose="020B0604030504040204" pitchFamily="50" charset="-128"/>
                          <a:ea typeface="Meiryo UI" panose="020B0604030504040204" pitchFamily="50" charset="-128"/>
                        </a:rPr>
                        <a:t>todos</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400" dirty="0">
                          <a:latin typeface="Meiryo UI" panose="020B0604030504040204" pitchFamily="50" charset="-128"/>
                          <a:ea typeface="Meiryo UI" panose="020B0604030504040204" pitchFamily="50" charset="-128"/>
                        </a:rPr>
                        <a:t>新しい</a:t>
                      </a:r>
                      <a:r>
                        <a:rPr kumimoji="1" lang="en-US" altLang="ja-JP" sz="1400" dirty="0">
                          <a:latin typeface="Meiryo UI" panose="020B0604030504040204" pitchFamily="50" charset="-128"/>
                          <a:ea typeface="Meiryo UI" panose="020B0604030504040204" pitchFamily="50" charset="-128"/>
                        </a:rPr>
                        <a:t>ToDo</a:t>
                      </a:r>
                      <a:r>
                        <a:rPr kumimoji="1" lang="ja-JP" altLang="en-US" sz="1400" dirty="0">
                          <a:latin typeface="Meiryo UI" panose="020B0604030504040204" pitchFamily="50" charset="-128"/>
                          <a:ea typeface="Meiryo UI" panose="020B0604030504040204" pitchFamily="50" charset="-128"/>
                        </a:rPr>
                        <a:t>を登録する</a:t>
                      </a:r>
                    </a:p>
                  </a:txBody>
                  <a:tcPr/>
                </a:tc>
                <a:extLst>
                  <a:ext uri="{0D108BD9-81ED-4DB2-BD59-A6C34878D82A}">
                    <a16:rowId xmlns:a16="http://schemas.microsoft.com/office/drawing/2014/main" val="2600247532"/>
                  </a:ext>
                </a:extLst>
              </a:tr>
              <a:tr h="370840">
                <a:tc>
                  <a:txBody>
                    <a:bodyPr/>
                    <a:lstStyle/>
                    <a:p>
                      <a:r>
                        <a:rPr kumimoji="1" lang="en-US" altLang="ja-JP" sz="1400" dirty="0">
                          <a:latin typeface="Meiryo UI" panose="020B0604030504040204" pitchFamily="50" charset="-128"/>
                          <a:ea typeface="Meiryo UI" panose="020B0604030504040204" pitchFamily="50" charset="-128"/>
                        </a:rPr>
                        <a:t>PUT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a:t>
                      </a:r>
                      <a:r>
                        <a:rPr kumimoji="1" lang="en-US" altLang="ja-JP" sz="1400" dirty="0" err="1">
                          <a:latin typeface="Meiryo UI" panose="020B0604030504040204" pitchFamily="50" charset="-128"/>
                          <a:ea typeface="Meiryo UI" panose="020B0604030504040204" pitchFamily="50" charset="-128"/>
                        </a:rPr>
                        <a:t>todos</a:t>
                      </a:r>
                      <a:r>
                        <a:rPr kumimoji="1" lang="en-US" altLang="ja-JP" sz="1400" dirty="0">
                          <a:latin typeface="Meiryo UI" panose="020B0604030504040204" pitchFamily="50" charset="-128"/>
                          <a:ea typeface="Meiryo UI" panose="020B0604030504040204" pitchFamily="50" charset="-128"/>
                        </a:rPr>
                        <a:t>/{id}</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ToDo</a:t>
                      </a:r>
                      <a:r>
                        <a:rPr kumimoji="1" lang="ja-JP" altLang="en-US" sz="1400" dirty="0">
                          <a:latin typeface="Meiryo UI" panose="020B0604030504040204" pitchFamily="50" charset="-128"/>
                          <a:ea typeface="Meiryo UI" panose="020B0604030504040204" pitchFamily="50" charset="-128"/>
                        </a:rPr>
                        <a:t>を更新する</a:t>
                      </a:r>
                    </a:p>
                  </a:txBody>
                  <a:tcPr/>
                </a:tc>
                <a:extLst>
                  <a:ext uri="{0D108BD9-81ED-4DB2-BD59-A6C34878D82A}">
                    <a16:rowId xmlns:a16="http://schemas.microsoft.com/office/drawing/2014/main" val="2226807050"/>
                  </a:ext>
                </a:extLst>
              </a:tr>
              <a:tr h="370840">
                <a:tc>
                  <a:txBody>
                    <a:bodyPr/>
                    <a:lstStyle/>
                    <a:p>
                      <a:r>
                        <a:rPr kumimoji="1" lang="en-US" altLang="ja-JP" sz="1400" dirty="0">
                          <a:latin typeface="Meiryo UI" panose="020B0604030504040204" pitchFamily="50" charset="-128"/>
                          <a:ea typeface="Meiryo UI" panose="020B0604030504040204" pitchFamily="50" charset="-128"/>
                        </a:rPr>
                        <a:t>DELETE</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eiryo UI" panose="020B0604030504040204" pitchFamily="50" charset="-128"/>
                          <a:ea typeface="Meiryo UI" panose="020B0604030504040204" pitchFamily="50" charset="-128"/>
                        </a:rPr>
                        <a:t>/</a:t>
                      </a:r>
                      <a:r>
                        <a:rPr kumimoji="1" lang="en-US" altLang="ja-JP" sz="1400" dirty="0" err="1">
                          <a:latin typeface="Meiryo UI" panose="020B0604030504040204" pitchFamily="50" charset="-128"/>
                          <a:ea typeface="Meiryo UI" panose="020B0604030504040204" pitchFamily="50" charset="-128"/>
                        </a:rPr>
                        <a:t>todos</a:t>
                      </a:r>
                      <a:r>
                        <a:rPr kumimoji="1" lang="en-US" altLang="ja-JP" sz="1400" dirty="0">
                          <a:latin typeface="Meiryo UI" panose="020B0604030504040204" pitchFamily="50" charset="-128"/>
                          <a:ea typeface="Meiryo UI" panose="020B0604030504040204" pitchFamily="50" charset="-128"/>
                        </a:rPr>
                        <a:t>/{id}</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ToDo</a:t>
                      </a:r>
                      <a:r>
                        <a:rPr kumimoji="1" lang="ja-JP" altLang="en-US" sz="1400" dirty="0">
                          <a:latin typeface="Meiryo UI" panose="020B0604030504040204" pitchFamily="50" charset="-128"/>
                          <a:ea typeface="Meiryo UI" panose="020B0604030504040204" pitchFamily="50" charset="-128"/>
                        </a:rPr>
                        <a:t>を削除する</a:t>
                      </a:r>
                    </a:p>
                  </a:txBody>
                  <a:tcPr/>
                </a:tc>
                <a:extLst>
                  <a:ext uri="{0D108BD9-81ED-4DB2-BD59-A6C34878D82A}">
                    <a16:rowId xmlns:a16="http://schemas.microsoft.com/office/drawing/2014/main" val="440329975"/>
                  </a:ext>
                </a:extLst>
              </a:tr>
            </a:tbl>
          </a:graphicData>
        </a:graphic>
      </p:graphicFrame>
    </p:spTree>
    <p:extLst>
      <p:ext uri="{BB962C8B-B14F-4D97-AF65-F5344CB8AC3E}">
        <p14:creationId xmlns:p14="http://schemas.microsoft.com/office/powerpoint/2010/main" val="269991064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56A5F899-40CA-45A7-834F-19059B028661}"/>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0A52E32E-F2B1-42F4-9D16-2A50224B95B0}"/>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TodoIdSequence.sql</a:t>
            </a:r>
            <a:r>
              <a:rPr kumimoji="1" lang="ja-JP" altLang="en-US" sz="2000" dirty="0">
                <a:latin typeface="Meiryo UI" panose="020B0604030504040204" pitchFamily="50" charset="-128"/>
                <a:ea typeface="Meiryo UI" panose="020B0604030504040204" pitchFamily="50" charset="-128"/>
              </a:rPr>
              <a:t>ファイルを作成します。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SQL</a:t>
            </a:r>
            <a:r>
              <a:rPr kumimoji="1" lang="ja-JP" altLang="en-US" sz="2800" b="1" dirty="0">
                <a:latin typeface="Meiryo UI" panose="020B0604030504040204" pitchFamily="50" charset="-128"/>
                <a:ea typeface="Meiryo UI" panose="020B0604030504040204" pitchFamily="50" charset="-128"/>
              </a:rPr>
              <a:t>ファイルの作成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150</a:t>
            </a:fld>
            <a:endParaRPr kumimoji="1" lang="ja-JP" altLang="en-US" dirty="0"/>
          </a:p>
        </p:txBody>
      </p:sp>
      <p:sp>
        <p:nvSpPr>
          <p:cNvPr id="15" name="Rectangle 1">
            <a:extLst>
              <a:ext uri="{FF2B5EF4-FFF2-40B4-BE49-F238E27FC236}">
                <a16:creationId xmlns:a16="http://schemas.microsoft.com/office/drawing/2014/main" id="{136825C0-82CC-4DCD-9798-EFA44831C831}"/>
              </a:ext>
            </a:extLst>
          </p:cNvPr>
          <p:cNvSpPr>
            <a:spLocks noChangeArrowheads="1"/>
          </p:cNvSpPr>
          <p:nvPr/>
        </p:nvSpPr>
        <p:spPr bwMode="auto">
          <a:xfrm>
            <a:off x="3779519" y="3040304"/>
            <a:ext cx="3527291" cy="230832"/>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NEXT_TODO_ID =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select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nextval(</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'todo_id'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todo_id;</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73936606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インターフェースに追加した</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nextId</a:t>
            </a:r>
            <a:r>
              <a:rPr kumimoji="1" lang="ja-JP" altLang="en-US" sz="2000" dirty="0">
                <a:latin typeface="Meiryo UI" panose="020B0604030504040204" pitchFamily="50" charset="-128"/>
                <a:ea typeface="Meiryo UI" panose="020B0604030504040204" pitchFamily="50" charset="-128"/>
              </a:rPr>
              <a:t>メソッドと</a:t>
            </a:r>
            <a:r>
              <a:rPr kumimoji="1" lang="en-US" altLang="ja-JP" sz="2000" dirty="0">
                <a:latin typeface="Meiryo UI" panose="020B0604030504040204" pitchFamily="50" charset="-128"/>
                <a:ea typeface="Meiryo UI" panose="020B0604030504040204" pitchFamily="50" charset="-128"/>
              </a:rPr>
              <a:t>add</a:t>
            </a:r>
            <a:r>
              <a:rPr kumimoji="1" lang="ja-JP" altLang="en-US" sz="2000" dirty="0">
                <a:latin typeface="Meiryo UI" panose="020B0604030504040204" pitchFamily="50" charset="-128"/>
                <a:ea typeface="Meiryo UI" panose="020B0604030504040204" pitchFamily="50" charset="-128"/>
              </a:rPr>
              <a:t>メソッドを実装します。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JdbcTodoRepository</a:t>
            </a:r>
            <a:r>
              <a:rPr kumimoji="1" lang="ja-JP" altLang="en-US" sz="2800" b="1" dirty="0">
                <a:latin typeface="Meiryo UI" panose="020B0604030504040204" pitchFamily="50" charset="-128"/>
                <a:ea typeface="Meiryo UI" panose="020B0604030504040204" pitchFamily="50" charset="-128"/>
              </a:rPr>
              <a:t>クラスに追加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151</a:t>
            </a:fld>
            <a:endParaRPr kumimoji="1" lang="ja-JP" altLang="en-US" dirty="0"/>
          </a:p>
        </p:txBody>
      </p:sp>
      <p:sp>
        <p:nvSpPr>
          <p:cNvPr id="2" name="Rectangle 1">
            <a:extLst>
              <a:ext uri="{FF2B5EF4-FFF2-40B4-BE49-F238E27FC236}">
                <a16:creationId xmlns:a16="http://schemas.microsoft.com/office/drawing/2014/main" id="{D6D1488C-2623-4B85-8B8B-56523A6EDB39}"/>
              </a:ext>
            </a:extLst>
          </p:cNvPr>
          <p:cNvSpPr>
            <a:spLocks noChangeArrowheads="1"/>
          </p:cNvSpPr>
          <p:nvPr/>
        </p:nvSpPr>
        <p:spPr bwMode="auto">
          <a:xfrm>
            <a:off x="5528346" y="1832035"/>
            <a:ext cx="6484734" cy="4524315"/>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JdbcTodoRepository implements TodoRepository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@Override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List&lt;Todo&gt; list(UserId userId)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@Override</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nextId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TodoIdSequence todoIdSequence</a:t>
            </a:r>
            <a:endParaRPr kumimoji="0" lang="en-US" altLang="ja-JP" sz="900" b="0" i="0" u="none" strike="noStrike" cap="none" normalizeH="0" baseline="0" dirty="0">
              <a:ln>
                <a:noFill/>
              </a:ln>
              <a:solidFill>
                <a:srgbClr val="000000"/>
              </a:solidFill>
              <a:effectLst/>
              <a:latin typeface="Consolas" panose="020B0609020204030204" pitchFamily="49" charset="0"/>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ja-JP" altLang="en-US" sz="900" dirty="0">
                <a:solidFill>
                  <a:srgbClr val="000000"/>
                </a:solidFill>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findBySqlFile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TodoIdSequence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class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“NEXT_TODO_ID”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Object[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todoIdSequence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.getTodoId());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@Override</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add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 todoEntity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TodoEntity();</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.setTodoId(todo.id().value());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.setText(todo.text().value());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.setCompleted(todo.status() ==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.setUserId(userId.value());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insert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Todo createTodo(TodoEntity entity)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lang="ja-JP" altLang="en-US" sz="900" dirty="0">
                <a:solidFill>
                  <a:schemeClr val="bg1">
                    <a:lumMod val="65000"/>
                  </a:schemeClr>
                </a:solidFill>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92727836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0B313391-0C39-4CC1-8732-AEC92BF8DAAC}"/>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5D48611-DC39-4CB8-9083-CC1D2E153BC3}"/>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インターフェースに追加した</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nextId</a:t>
            </a:r>
            <a:r>
              <a:rPr kumimoji="1" lang="ja-JP" altLang="en-US" sz="2000" dirty="0">
                <a:latin typeface="Meiryo UI" panose="020B0604030504040204" pitchFamily="50" charset="-128"/>
                <a:ea typeface="Meiryo UI" panose="020B0604030504040204" pitchFamily="50" charset="-128"/>
              </a:rPr>
              <a:t>メソッドと</a:t>
            </a:r>
            <a:r>
              <a:rPr kumimoji="1" lang="en-US" altLang="ja-JP" sz="2000" dirty="0">
                <a:latin typeface="Meiryo UI" panose="020B0604030504040204" pitchFamily="50" charset="-128"/>
                <a:ea typeface="Meiryo UI" panose="020B0604030504040204" pitchFamily="50" charset="-128"/>
              </a:rPr>
              <a:t>add</a:t>
            </a:r>
            <a:r>
              <a:rPr kumimoji="1" lang="ja-JP" altLang="en-US" sz="2000" dirty="0">
                <a:latin typeface="Meiryo UI" panose="020B0604030504040204" pitchFamily="50" charset="-128"/>
                <a:ea typeface="Meiryo UI" panose="020B0604030504040204" pitchFamily="50" charset="-128"/>
              </a:rPr>
              <a:t>メソッドを実装します。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JdbcTodoRepository</a:t>
            </a:r>
            <a:r>
              <a:rPr kumimoji="1" lang="ja-JP" altLang="en-US" sz="2800" b="1" dirty="0">
                <a:latin typeface="Meiryo UI" panose="020B0604030504040204" pitchFamily="50" charset="-128"/>
                <a:ea typeface="Meiryo UI" panose="020B0604030504040204" pitchFamily="50" charset="-128"/>
              </a:rPr>
              <a:t>クラスに追加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152</a:t>
            </a:fld>
            <a:endParaRPr kumimoji="1" lang="ja-JP" altLang="en-US" dirty="0"/>
          </a:p>
        </p:txBody>
      </p:sp>
      <p:sp>
        <p:nvSpPr>
          <p:cNvPr id="11" name="Rectangle 1">
            <a:extLst>
              <a:ext uri="{FF2B5EF4-FFF2-40B4-BE49-F238E27FC236}">
                <a16:creationId xmlns:a16="http://schemas.microsoft.com/office/drawing/2014/main" id="{28843C7C-2B0B-4F44-A764-9AE10BFCC9E3}"/>
              </a:ext>
            </a:extLst>
          </p:cNvPr>
          <p:cNvSpPr>
            <a:spLocks noChangeArrowheads="1"/>
          </p:cNvSpPr>
          <p:nvPr/>
        </p:nvSpPr>
        <p:spPr bwMode="auto">
          <a:xfrm>
            <a:off x="5528346" y="1832035"/>
            <a:ext cx="6484734" cy="4524315"/>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JdbcTodoRepository implements TodoRepository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@Override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List&lt;Todo&gt; list(UserId userId)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@Override</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nextId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TodoIdSequence todoIdSequence</a:t>
            </a:r>
            <a:endParaRPr kumimoji="0" lang="en-US" altLang="ja-JP" sz="900" b="0" i="0" u="none" strike="noStrike" cap="none" normalizeH="0" baseline="0" dirty="0">
              <a:ln>
                <a:noFill/>
              </a:ln>
              <a:solidFill>
                <a:srgbClr val="000000"/>
              </a:solidFill>
              <a:effectLst/>
              <a:latin typeface="Consolas" panose="020B0609020204030204" pitchFamily="49" charset="0"/>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ja-JP" altLang="en-US" sz="900" dirty="0">
                <a:solidFill>
                  <a:srgbClr val="000000"/>
                </a:solidFill>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findBySqlFile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TodoIdSequence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class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“NEXT_TODO_ID”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Object[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todoIdSequence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.getTodoId());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@Override</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add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 todoEntity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TodoEntity();</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.setTodoId(todo.id().value());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.setText(todo.text().value());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.setCompleted(todo.status() ==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.setUserId(userId.value());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insert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Todo createTodo(TodoEntity entity)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lang="ja-JP" altLang="en-US" sz="900" dirty="0">
                <a:solidFill>
                  <a:schemeClr val="bg1">
                    <a:lumMod val="65000"/>
                  </a:schemeClr>
                </a:solidFill>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289682631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1144148"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api</a:t>
            </a:r>
            <a:r>
              <a:rPr kumimoji="1" lang="ja-JP" altLang="en-US" sz="2800" b="1" dirty="0">
                <a:latin typeface="Meiryo UI" panose="020B0604030504040204" pitchFamily="50" charset="-128"/>
                <a:ea typeface="Meiryo UI" panose="020B0604030504040204" pitchFamily="50" charset="-128"/>
              </a:rPr>
              <a:t>パッケージの変更</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153</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958091"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0"/>
            <a:ext cx="2225128" cy="132969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997753" y="4255624"/>
            <a:ext cx="1275082" cy="769236"/>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647000" y="3856439"/>
            <a:ext cx="340261"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148569" y="4409985"/>
            <a:ext cx="1275082"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D31F4405-F8B7-47C5-90DA-D3DFB8DDA30D}"/>
              </a:ext>
            </a:extLst>
          </p:cNvPr>
          <p:cNvSpPr txBox="1"/>
          <p:nvPr/>
        </p:nvSpPr>
        <p:spPr>
          <a:xfrm>
            <a:off x="9371876" y="3429000"/>
            <a:ext cx="1844764" cy="369332"/>
          </a:xfrm>
          <a:prstGeom prst="rect">
            <a:avLst/>
          </a:prstGeom>
          <a:solidFill>
            <a:schemeClr val="bg1">
              <a:lumMod val="75000"/>
            </a:schemeClr>
          </a:solidFill>
        </p:spPr>
        <p:txBody>
          <a:bodyPr wrap="square" rtlCol="0" anchor="ctr">
            <a:spAutoFit/>
          </a:bodyPr>
          <a:lstStyle/>
          <a:p>
            <a:pPr algn="ctr"/>
            <a:r>
              <a:rPr kumimoji="1" lang="en-US" altLang="ja-JP">
                <a:solidFill>
                  <a:schemeClr val="bg1"/>
                </a:solidFill>
              </a:rPr>
              <a:t>TodoIdSequence</a:t>
            </a:r>
            <a:endParaRPr kumimoji="1" lang="ja-JP" altLang="en-US" dirty="0">
              <a:solidFill>
                <a:schemeClr val="bg1"/>
              </a:solidFill>
            </a:endParaRPr>
          </a:p>
        </p:txBody>
      </p:sp>
      <p:cxnSp>
        <p:nvCxnSpPr>
          <p:cNvPr id="39" name="直線矢印コネクタ 59">
            <a:extLst>
              <a:ext uri="{FF2B5EF4-FFF2-40B4-BE49-F238E27FC236}">
                <a16:creationId xmlns:a16="http://schemas.microsoft.com/office/drawing/2014/main" id="{A6952D3F-C43C-4DC0-9EE3-B3348ED475A2}"/>
              </a:ext>
            </a:extLst>
          </p:cNvPr>
          <p:cNvCxnSpPr>
            <a:cxnSpLocks/>
            <a:stCxn id="19" idx="2"/>
            <a:endCxn id="8" idx="1"/>
          </p:cNvCxnSpPr>
          <p:nvPr/>
        </p:nvCxnSpPr>
        <p:spPr>
          <a:xfrm rot="16200000" flipH="1">
            <a:off x="8272596" y="2514386"/>
            <a:ext cx="571326"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552226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を登録するための</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アクションクラスのメソッドの引数にオブジェクトを設定することで、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がリクエストボディの</a:t>
            </a:r>
            <a:r>
              <a:rPr kumimoji="1" lang="en-US" altLang="ja-JP" sz="2000" dirty="0">
                <a:latin typeface="Meiryo UI" panose="020B0604030504040204" pitchFamily="50" charset="-128"/>
                <a:ea typeface="Meiryo UI" panose="020B0604030504040204" pitchFamily="50" charset="-128"/>
              </a:rPr>
              <a:t>JSON</a:t>
            </a:r>
            <a:r>
              <a:rPr kumimoji="1" lang="ja-JP" altLang="en-US" sz="2000" dirty="0">
                <a:latin typeface="Meiryo UI" panose="020B0604030504040204" pitchFamily="50" charset="-128"/>
                <a:ea typeface="Meiryo UI" panose="020B0604030504040204" pitchFamily="50" charset="-128"/>
              </a:rPr>
              <a:t>文字列をオブジェクトに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変換してくれ、それを受け取ることができます。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入力値をチェックするため、オブジェクトを受け取った後は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ValidatorUtil</a:t>
            </a:r>
            <a:r>
              <a:rPr kumimoji="1" lang="ja-JP" altLang="en-US" sz="2000" dirty="0">
                <a:latin typeface="Meiryo UI" panose="020B0604030504040204" pitchFamily="50" charset="-128"/>
                <a:ea typeface="Meiryo UI" panose="020B0604030504040204" pitchFamily="50" charset="-128"/>
              </a:rPr>
              <a:t>を使用して</a:t>
            </a:r>
            <a:r>
              <a:rPr kumimoji="1" lang="en-US" altLang="ja-JP" sz="2000" dirty="0" err="1">
                <a:latin typeface="Meiryo UI" panose="020B0604030504040204" pitchFamily="50" charset="-128"/>
                <a:ea typeface="Meiryo UI" panose="020B0604030504040204" pitchFamily="50" charset="-128"/>
              </a:rPr>
              <a:t>BeanValidation</a:t>
            </a:r>
            <a:r>
              <a:rPr kumimoji="1" lang="ja-JP" altLang="en-US" sz="2000" dirty="0">
                <a:latin typeface="Meiryo UI" panose="020B0604030504040204" pitchFamily="50" charset="-128"/>
                <a:ea typeface="Meiryo UI" panose="020B0604030504040204" pitchFamily="50" charset="-128"/>
              </a:rPr>
              <a:t>を実行します。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BeanValidation</a:t>
            </a:r>
            <a:r>
              <a:rPr kumimoji="1" lang="ja-JP" altLang="en-US" sz="2000" dirty="0">
                <a:latin typeface="Meiryo UI" panose="020B0604030504040204" pitchFamily="50" charset="-128"/>
                <a:ea typeface="Meiryo UI" panose="020B0604030504040204" pitchFamily="50" charset="-128"/>
              </a:rPr>
              <a:t>でエラーとなると、例外が送出されます。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例外は</a:t>
            </a: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でハンドリングしてくれるため、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ここではハンドリングしません。</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TodosAction</a:t>
            </a:r>
            <a:r>
              <a:rPr kumimoji="1" lang="ja-JP" altLang="en-US" sz="2800" b="1" dirty="0">
                <a:latin typeface="Meiryo UI" panose="020B0604030504040204" pitchFamily="50" charset="-128"/>
                <a:ea typeface="Meiryo UI" panose="020B0604030504040204" pitchFamily="50" charset="-128"/>
              </a:rPr>
              <a:t>クラスに追加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154</a:t>
            </a:fld>
            <a:endParaRPr kumimoji="1" lang="ja-JP" altLang="en-US" dirty="0"/>
          </a:p>
        </p:txBody>
      </p:sp>
      <p:sp>
        <p:nvSpPr>
          <p:cNvPr id="5" name="Rectangle 1">
            <a:extLst>
              <a:ext uri="{FF2B5EF4-FFF2-40B4-BE49-F238E27FC236}">
                <a16:creationId xmlns:a16="http://schemas.microsoft.com/office/drawing/2014/main" id="{53F6ECA4-8F9F-45C6-8113-FD62E87BF2C7}"/>
              </a:ext>
            </a:extLst>
          </p:cNvPr>
          <p:cNvSpPr>
            <a:spLocks noChangeArrowheads="1"/>
          </p:cNvSpPr>
          <p:nvPr/>
        </p:nvSpPr>
        <p:spPr bwMode="auto">
          <a:xfrm>
            <a:off x="7164198" y="1374591"/>
            <a:ext cx="4823714" cy="4108817"/>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@Path(“/todos”)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TodosAction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@POST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@Consumes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@Produces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TodoResponse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post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PostRequest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requestBody)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ValidatorUtil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(requestBody);</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TodoText 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TodoText(requestBody.</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todo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.addTodo(</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TodoResponse(</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.text(),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.status());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PostRequest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@NotNull</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306010500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91222CB-39EA-4B71-BEA9-F3385DB46B90}"/>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6D997E5E-88DD-4DC4-ABA2-92F9418A8954}"/>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TodosAction</a:t>
            </a:r>
            <a:r>
              <a:rPr kumimoji="1" lang="ja-JP" altLang="en-US" sz="2800" b="1" dirty="0">
                <a:latin typeface="Meiryo UI" panose="020B0604030504040204" pitchFamily="50" charset="-128"/>
                <a:ea typeface="Meiryo UI" panose="020B0604030504040204" pitchFamily="50" charset="-128"/>
              </a:rPr>
              <a:t>クラスに追加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155</a:t>
            </a:fld>
            <a:endParaRPr kumimoji="1" lang="ja-JP" altLang="en-US" dirty="0"/>
          </a:p>
        </p:txBody>
      </p:sp>
      <p:sp>
        <p:nvSpPr>
          <p:cNvPr id="15" name="テキスト ボックス 14">
            <a:extLst>
              <a:ext uri="{FF2B5EF4-FFF2-40B4-BE49-F238E27FC236}">
                <a16:creationId xmlns:a16="http://schemas.microsoft.com/office/drawing/2014/main" id="{E215B993-C485-4399-B146-88A46A4A3EA7}"/>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を登録するための</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アクションクラスのメソッドの引数にオブジェクトを設定することで、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がリクエストボディの</a:t>
            </a:r>
            <a:r>
              <a:rPr kumimoji="1" lang="en-US" altLang="ja-JP" sz="2000" dirty="0">
                <a:latin typeface="Meiryo UI" panose="020B0604030504040204" pitchFamily="50" charset="-128"/>
                <a:ea typeface="Meiryo UI" panose="020B0604030504040204" pitchFamily="50" charset="-128"/>
              </a:rPr>
              <a:t>JSON</a:t>
            </a:r>
            <a:r>
              <a:rPr kumimoji="1" lang="ja-JP" altLang="en-US" sz="2000" dirty="0">
                <a:latin typeface="Meiryo UI" panose="020B0604030504040204" pitchFamily="50" charset="-128"/>
                <a:ea typeface="Meiryo UI" panose="020B0604030504040204" pitchFamily="50" charset="-128"/>
              </a:rPr>
              <a:t>文字列をオブジェクトに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変換してくれ、それを受け取ることができます。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入力値をチェックするため、オブジェクトを受け取った後は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ValidatorUtil</a:t>
            </a:r>
            <a:r>
              <a:rPr kumimoji="1" lang="ja-JP" altLang="en-US" sz="2000" dirty="0">
                <a:latin typeface="Meiryo UI" panose="020B0604030504040204" pitchFamily="50" charset="-128"/>
                <a:ea typeface="Meiryo UI" panose="020B0604030504040204" pitchFamily="50" charset="-128"/>
              </a:rPr>
              <a:t>を使用して</a:t>
            </a:r>
            <a:r>
              <a:rPr kumimoji="1" lang="en-US" altLang="ja-JP" sz="2000" dirty="0" err="1">
                <a:latin typeface="Meiryo UI" panose="020B0604030504040204" pitchFamily="50" charset="-128"/>
                <a:ea typeface="Meiryo UI" panose="020B0604030504040204" pitchFamily="50" charset="-128"/>
              </a:rPr>
              <a:t>BeanValidation</a:t>
            </a:r>
            <a:r>
              <a:rPr kumimoji="1" lang="ja-JP" altLang="en-US" sz="2000" dirty="0">
                <a:latin typeface="Meiryo UI" panose="020B0604030504040204" pitchFamily="50" charset="-128"/>
                <a:ea typeface="Meiryo UI" panose="020B0604030504040204" pitchFamily="50" charset="-128"/>
              </a:rPr>
              <a:t>を実行します。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BeanValidation</a:t>
            </a:r>
            <a:r>
              <a:rPr kumimoji="1" lang="ja-JP" altLang="en-US" sz="2000" dirty="0">
                <a:latin typeface="Meiryo UI" panose="020B0604030504040204" pitchFamily="50" charset="-128"/>
                <a:ea typeface="Meiryo UI" panose="020B0604030504040204" pitchFamily="50" charset="-128"/>
              </a:rPr>
              <a:t>でエラーとなると、例外が送出されます。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例外は</a:t>
            </a: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でハンドリングしてくれるため、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ここではハンドリングしません。</a:t>
            </a:r>
            <a:endParaRPr kumimoji="1" lang="en-US" altLang="ja-JP" sz="2000" dirty="0">
              <a:latin typeface="Meiryo UI" panose="020B0604030504040204" pitchFamily="50" charset="-128"/>
              <a:ea typeface="Meiryo UI" panose="020B0604030504040204" pitchFamily="50" charset="-128"/>
            </a:endParaRPr>
          </a:p>
        </p:txBody>
      </p:sp>
      <p:sp>
        <p:nvSpPr>
          <p:cNvPr id="17" name="Rectangle 1">
            <a:extLst>
              <a:ext uri="{FF2B5EF4-FFF2-40B4-BE49-F238E27FC236}">
                <a16:creationId xmlns:a16="http://schemas.microsoft.com/office/drawing/2014/main" id="{8097A328-C222-41AD-B084-9F63AEA86B34}"/>
              </a:ext>
            </a:extLst>
          </p:cNvPr>
          <p:cNvSpPr>
            <a:spLocks noChangeArrowheads="1"/>
          </p:cNvSpPr>
          <p:nvPr/>
        </p:nvSpPr>
        <p:spPr bwMode="auto">
          <a:xfrm>
            <a:off x="7164198" y="1374591"/>
            <a:ext cx="4823714" cy="4108817"/>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@Path(“/todos”)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TodosAction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@POST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@Consumes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@Produces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TodoResponse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post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PostRequest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requestBody)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ValidatorUtil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(requestBody);</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TodoText 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TodoText(requestBody.</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todo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.addTodo(</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TodoResponse(</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.text(),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.status());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PostRequest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@NotNull</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11851010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RestApiTest</a:t>
            </a:r>
            <a:r>
              <a:rPr kumimoji="1" lang="ja-JP" altLang="en-US" sz="2000" dirty="0">
                <a:latin typeface="Meiryo UI" panose="020B0604030504040204" pitchFamily="50" charset="-128"/>
                <a:ea typeface="Meiryo UI" panose="020B0604030504040204" pitchFamily="50" charset="-128"/>
              </a:rPr>
              <a:t>に</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登録のテストを追加します。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post</a:t>
            </a:r>
            <a:r>
              <a:rPr kumimoji="1" lang="ja-JP" altLang="en-US" sz="2000" dirty="0">
                <a:latin typeface="Meiryo UI" panose="020B0604030504040204" pitchFamily="50" charset="-128"/>
                <a:ea typeface="Meiryo UI" panose="020B0604030504040204" pitchFamily="50" charset="-128"/>
              </a:rPr>
              <a:t>メソッドを使用してリクエストオブジェクト</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を生成します。</a:t>
            </a:r>
          </a:p>
          <a:p>
            <a:pPr>
              <a:lnSpc>
                <a:spcPts val="3200"/>
              </a:lnSpc>
            </a:pPr>
            <a:endParaRPr kumimoji="1" lang="ja-JP" altLang="en-US"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の正確な値で検証するのは難しいため、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ここでは何かしら入っていることを検証するため、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null</a:t>
            </a:r>
            <a:r>
              <a:rPr kumimoji="1" lang="ja-JP" altLang="en-US" sz="2000" dirty="0">
                <a:latin typeface="Meiryo UI" panose="020B0604030504040204" pitchFamily="50" charset="-128"/>
                <a:ea typeface="Meiryo UI" panose="020B0604030504040204" pitchFamily="50" charset="-128"/>
              </a:rPr>
              <a:t>でないこととします。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登録に成功するテストを作成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156</a:t>
            </a:fld>
            <a:endParaRPr kumimoji="1" lang="ja-JP" altLang="en-US" dirty="0"/>
          </a:p>
        </p:txBody>
      </p:sp>
      <p:sp>
        <p:nvSpPr>
          <p:cNvPr id="2" name="Rectangle 1">
            <a:extLst>
              <a:ext uri="{FF2B5EF4-FFF2-40B4-BE49-F238E27FC236}">
                <a16:creationId xmlns:a16="http://schemas.microsoft.com/office/drawing/2014/main" id="{F64F4945-610A-4B5C-8E04-353066AF0F79}"/>
              </a:ext>
            </a:extLst>
          </p:cNvPr>
          <p:cNvSpPr>
            <a:spLocks noChangeArrowheads="1"/>
          </p:cNvSpPr>
          <p:nvPr/>
        </p:nvSpPr>
        <p:spPr bwMode="auto">
          <a:xfrm>
            <a:off x="5889072" y="1443841"/>
            <a:ext cx="6128397" cy="39703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RestApiTest extends SimpleRestTestSupport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final static OpenApiValidator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new OpenApiValidator(Paths.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get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(“rest-api-specification/openapi.yaml”));</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void RESTAPI</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throws ValidationException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を登録できる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テストする</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の登録</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OK</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.getBodyString(),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Matchers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notNullValue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.getBodyString(),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テストする</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.getBodyString(),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"postTodo"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82189479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7EB38B01-4682-46BC-8854-2C2E0888E522}"/>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386F1684-3A68-4489-A02B-522D0030D380}"/>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登録に成功するテストを作成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157</a:t>
            </a:fld>
            <a:endParaRPr kumimoji="1" lang="ja-JP" altLang="en-US" dirty="0"/>
          </a:p>
        </p:txBody>
      </p:sp>
      <p:sp>
        <p:nvSpPr>
          <p:cNvPr id="11" name="テキスト ボックス 10">
            <a:extLst>
              <a:ext uri="{FF2B5EF4-FFF2-40B4-BE49-F238E27FC236}">
                <a16:creationId xmlns:a16="http://schemas.microsoft.com/office/drawing/2014/main" id="{A17F1DF9-6BD5-47A1-91D1-42FAE0A20FEA}"/>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RestApiTest</a:t>
            </a:r>
            <a:r>
              <a:rPr kumimoji="1" lang="ja-JP" altLang="en-US" sz="2000" dirty="0">
                <a:latin typeface="Meiryo UI" panose="020B0604030504040204" pitchFamily="50" charset="-128"/>
                <a:ea typeface="Meiryo UI" panose="020B0604030504040204" pitchFamily="50" charset="-128"/>
              </a:rPr>
              <a:t>に</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登録のテストを追加します。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post</a:t>
            </a:r>
            <a:r>
              <a:rPr kumimoji="1" lang="ja-JP" altLang="en-US" sz="2000" dirty="0">
                <a:latin typeface="Meiryo UI" panose="020B0604030504040204" pitchFamily="50" charset="-128"/>
                <a:ea typeface="Meiryo UI" panose="020B0604030504040204" pitchFamily="50" charset="-128"/>
              </a:rPr>
              <a:t>メソッドを使用してリクエストオブジェクト</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を生成します。</a:t>
            </a:r>
          </a:p>
          <a:p>
            <a:pPr>
              <a:lnSpc>
                <a:spcPts val="3200"/>
              </a:lnSpc>
            </a:pPr>
            <a:endParaRPr kumimoji="1" lang="ja-JP" altLang="en-US"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の正確な値で検証するのは難しいため、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ここでは何かしら入っていることを検証するため、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null</a:t>
            </a:r>
            <a:r>
              <a:rPr kumimoji="1" lang="ja-JP" altLang="en-US" sz="2000" dirty="0">
                <a:latin typeface="Meiryo UI" panose="020B0604030504040204" pitchFamily="50" charset="-128"/>
                <a:ea typeface="Meiryo UI" panose="020B0604030504040204" pitchFamily="50" charset="-128"/>
              </a:rPr>
              <a:t>でないこととします。</a:t>
            </a:r>
            <a:endParaRPr kumimoji="1" lang="en-US" altLang="ja-JP" sz="2000" dirty="0">
              <a:latin typeface="Meiryo UI" panose="020B0604030504040204" pitchFamily="50" charset="-128"/>
              <a:ea typeface="Meiryo UI" panose="020B0604030504040204" pitchFamily="50" charset="-128"/>
            </a:endParaRPr>
          </a:p>
        </p:txBody>
      </p:sp>
      <p:sp>
        <p:nvSpPr>
          <p:cNvPr id="13" name="Rectangle 1">
            <a:extLst>
              <a:ext uri="{FF2B5EF4-FFF2-40B4-BE49-F238E27FC236}">
                <a16:creationId xmlns:a16="http://schemas.microsoft.com/office/drawing/2014/main" id="{B5296617-0068-44FB-8430-BC9A97911896}"/>
              </a:ext>
            </a:extLst>
          </p:cNvPr>
          <p:cNvSpPr>
            <a:spLocks noChangeArrowheads="1"/>
          </p:cNvSpPr>
          <p:nvPr/>
        </p:nvSpPr>
        <p:spPr bwMode="auto">
          <a:xfrm>
            <a:off x="5889072" y="1443841"/>
            <a:ext cx="6128397" cy="39703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RestApiTest extends SimpleRestTestSupport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final static OpenApiValidator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new OpenApiValidator(Paths.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get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(“rest-api-specification/openapi.yaml”));</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void RESTAPI</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throws ValidationException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を登録できる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テストする</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の登録</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OK</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.getBodyString(),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Matchers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notNullValue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.getBodyString(),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テストする</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.getBodyString(),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"postTodo"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12814505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リクエストに</a:t>
            </a:r>
            <a:r>
              <a:rPr kumimoji="1" lang="en-US" altLang="ja-JP" sz="2000" dirty="0">
                <a:latin typeface="Meiryo UI" panose="020B0604030504040204" pitchFamily="50" charset="-128"/>
                <a:ea typeface="Meiryo UI" panose="020B0604030504040204" pitchFamily="50" charset="-128"/>
              </a:rPr>
              <a:t>text</a:t>
            </a:r>
            <a:r>
              <a:rPr kumimoji="1" lang="ja-JP" altLang="en-US" sz="2000" dirty="0">
                <a:latin typeface="Meiryo UI" panose="020B0604030504040204" pitchFamily="50" charset="-128"/>
                <a:ea typeface="Meiryo UI" panose="020B0604030504040204" pitchFamily="50" charset="-128"/>
              </a:rPr>
              <a:t>項目を含めずに送信するテスト</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は</a:t>
            </a:r>
            <a:r>
              <a:rPr kumimoji="1" lang="en-US" altLang="ja-JP" sz="2000" dirty="0" err="1">
                <a:latin typeface="Meiryo UI" panose="020B0604030504040204" pitchFamily="50" charset="-128"/>
                <a:ea typeface="Meiryo UI" panose="020B0604030504040204" pitchFamily="50" charset="-128"/>
              </a:rPr>
              <a:t>ValidatorUtil</a:t>
            </a:r>
            <a:r>
              <a:rPr kumimoji="1" lang="ja-JP" altLang="en-US" sz="2000" dirty="0">
                <a:latin typeface="Meiryo UI" panose="020B0604030504040204" pitchFamily="50" charset="-128"/>
                <a:ea typeface="Meiryo UI" panose="020B0604030504040204" pitchFamily="50" charset="-128"/>
              </a:rPr>
              <a:t>で送出された例外</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をハンドリングし、レスポンスのステータスコードを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400</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Bad</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Request</a:t>
            </a:r>
            <a:r>
              <a:rPr kumimoji="1" lang="ja-JP" altLang="en-US" sz="2000" dirty="0">
                <a:latin typeface="Meiryo UI" panose="020B0604030504040204" pitchFamily="50" charset="-128"/>
                <a:ea typeface="Meiryo UI" panose="020B0604030504040204" pitchFamily="50" charset="-128"/>
              </a:rPr>
              <a:t> に設定します。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そのため、レスポンスのステータスコードを検証します。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RESTful API</a:t>
            </a:r>
            <a:r>
              <a:rPr kumimoji="1" lang="ja-JP" altLang="en-US" sz="2000" dirty="0">
                <a:latin typeface="Meiryo UI" panose="020B0604030504040204" pitchFamily="50" charset="-128"/>
                <a:ea typeface="Meiryo UI" panose="020B0604030504040204" pitchFamily="50" charset="-128"/>
              </a:rPr>
              <a:t>設計における</a:t>
            </a:r>
            <a:r>
              <a:rPr kumimoji="1" lang="en-US" altLang="ja-JP" sz="2000" dirty="0">
                <a:latin typeface="Meiryo UI" panose="020B0604030504040204" pitchFamily="50" charset="-128"/>
                <a:ea typeface="Meiryo UI" panose="020B0604030504040204" pitchFamily="50" charset="-128"/>
              </a:rPr>
              <a:t>HTTP</a:t>
            </a:r>
            <a:r>
              <a:rPr kumimoji="1" lang="ja-JP" altLang="en-US" sz="2000" dirty="0">
                <a:latin typeface="Meiryo UI" panose="020B0604030504040204" pitchFamily="50" charset="-128"/>
                <a:ea typeface="Meiryo UI" panose="020B0604030504040204" pitchFamily="50" charset="-128"/>
              </a:rPr>
              <a:t>ステータスコードの指針</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https://qiita.com/uenosy/items/ba9dbc70781bddc4a491</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Bean Validation</a:t>
            </a:r>
            <a:r>
              <a:rPr kumimoji="1" lang="ja-JP" altLang="en-US" sz="2800" b="1" dirty="0">
                <a:latin typeface="Meiryo UI" panose="020B0604030504040204" pitchFamily="50" charset="-128"/>
                <a:ea typeface="Meiryo UI" panose="020B0604030504040204" pitchFamily="50" charset="-128"/>
              </a:rPr>
              <a:t>でエラーになるテストを作成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158</a:t>
            </a:fld>
            <a:endParaRPr kumimoji="1" lang="ja-JP" altLang="en-US" dirty="0"/>
          </a:p>
        </p:txBody>
      </p:sp>
      <p:sp>
        <p:nvSpPr>
          <p:cNvPr id="5" name="Rectangle 1">
            <a:extLst>
              <a:ext uri="{FF2B5EF4-FFF2-40B4-BE49-F238E27FC236}">
                <a16:creationId xmlns:a16="http://schemas.microsoft.com/office/drawing/2014/main" id="{871D5242-7768-49AD-8F12-64DDDB832820}"/>
              </a:ext>
            </a:extLst>
          </p:cNvPr>
          <p:cNvSpPr>
            <a:spLocks noChangeArrowheads="1"/>
          </p:cNvSpPr>
          <p:nvPr/>
        </p:nvSpPr>
        <p:spPr bwMode="auto">
          <a:xfrm>
            <a:off x="6224631" y="1308543"/>
            <a:ext cx="5662570" cy="38318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033B3"/>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ValidationException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を登録できる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登録時に</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項目が無い場合</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_</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登録に失敗して</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400</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になる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Collections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emptyMap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の登録</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BAD_REQUEST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56873861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0D12E40A-F2F5-4FCB-97B9-4269BC3D788C}"/>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E67936E5-AE8D-49DA-8E90-8FE744C1BFBC}"/>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Bean Validation</a:t>
            </a:r>
            <a:r>
              <a:rPr kumimoji="1" lang="ja-JP" altLang="en-US" sz="2800" b="1" dirty="0">
                <a:latin typeface="Meiryo UI" panose="020B0604030504040204" pitchFamily="50" charset="-128"/>
                <a:ea typeface="Meiryo UI" panose="020B0604030504040204" pitchFamily="50" charset="-128"/>
              </a:rPr>
              <a:t>でエラーになるテストを作成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159</a:t>
            </a:fld>
            <a:endParaRPr kumimoji="1" lang="ja-JP" altLang="en-US" dirty="0"/>
          </a:p>
        </p:txBody>
      </p:sp>
      <p:sp>
        <p:nvSpPr>
          <p:cNvPr id="11" name="テキスト ボックス 10">
            <a:extLst>
              <a:ext uri="{FF2B5EF4-FFF2-40B4-BE49-F238E27FC236}">
                <a16:creationId xmlns:a16="http://schemas.microsoft.com/office/drawing/2014/main" id="{6B25D7B1-70BD-406F-9D7E-B0EEE5B22B9A}"/>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リクエストに</a:t>
            </a:r>
            <a:r>
              <a:rPr kumimoji="1" lang="en-US" altLang="ja-JP" sz="2000" dirty="0">
                <a:latin typeface="Meiryo UI" panose="020B0604030504040204" pitchFamily="50" charset="-128"/>
                <a:ea typeface="Meiryo UI" panose="020B0604030504040204" pitchFamily="50" charset="-128"/>
              </a:rPr>
              <a:t>text</a:t>
            </a:r>
            <a:r>
              <a:rPr kumimoji="1" lang="ja-JP" altLang="en-US" sz="2000" dirty="0">
                <a:latin typeface="Meiryo UI" panose="020B0604030504040204" pitchFamily="50" charset="-128"/>
                <a:ea typeface="Meiryo UI" panose="020B0604030504040204" pitchFamily="50" charset="-128"/>
              </a:rPr>
              <a:t>項目を含めずに送信するテスト</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は</a:t>
            </a:r>
            <a:r>
              <a:rPr kumimoji="1" lang="en-US" altLang="ja-JP" sz="2000" dirty="0" err="1">
                <a:latin typeface="Meiryo UI" panose="020B0604030504040204" pitchFamily="50" charset="-128"/>
                <a:ea typeface="Meiryo UI" panose="020B0604030504040204" pitchFamily="50" charset="-128"/>
              </a:rPr>
              <a:t>ValidatorUtil</a:t>
            </a:r>
            <a:r>
              <a:rPr kumimoji="1" lang="ja-JP" altLang="en-US" sz="2000" dirty="0">
                <a:latin typeface="Meiryo UI" panose="020B0604030504040204" pitchFamily="50" charset="-128"/>
                <a:ea typeface="Meiryo UI" panose="020B0604030504040204" pitchFamily="50" charset="-128"/>
              </a:rPr>
              <a:t>で送出された例外</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をハンドリングし、レスポンスのステータスコードを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400</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Bad</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Request</a:t>
            </a:r>
            <a:r>
              <a:rPr kumimoji="1" lang="ja-JP" altLang="en-US" sz="2000" dirty="0">
                <a:latin typeface="Meiryo UI" panose="020B0604030504040204" pitchFamily="50" charset="-128"/>
                <a:ea typeface="Meiryo UI" panose="020B0604030504040204" pitchFamily="50" charset="-128"/>
              </a:rPr>
              <a:t> に設定します。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そのため、レスポンスのステータスコードを検証します。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RESTful API</a:t>
            </a:r>
            <a:r>
              <a:rPr kumimoji="1" lang="ja-JP" altLang="en-US" sz="2000" dirty="0">
                <a:latin typeface="Meiryo UI" panose="020B0604030504040204" pitchFamily="50" charset="-128"/>
                <a:ea typeface="Meiryo UI" panose="020B0604030504040204" pitchFamily="50" charset="-128"/>
              </a:rPr>
              <a:t>設計における</a:t>
            </a:r>
            <a:r>
              <a:rPr kumimoji="1" lang="en-US" altLang="ja-JP" sz="2000" dirty="0">
                <a:latin typeface="Meiryo UI" panose="020B0604030504040204" pitchFamily="50" charset="-128"/>
                <a:ea typeface="Meiryo UI" panose="020B0604030504040204" pitchFamily="50" charset="-128"/>
              </a:rPr>
              <a:t>HTTP</a:t>
            </a:r>
            <a:r>
              <a:rPr kumimoji="1" lang="ja-JP" altLang="en-US" sz="2000" dirty="0">
                <a:latin typeface="Meiryo UI" panose="020B0604030504040204" pitchFamily="50" charset="-128"/>
                <a:ea typeface="Meiryo UI" panose="020B0604030504040204" pitchFamily="50" charset="-128"/>
              </a:rPr>
              <a:t>ステータスコードの指針</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https://qiita.com/uenosy/items/ba9dbc70781bddc4a491</a:t>
            </a:r>
            <a:endParaRPr kumimoji="1" lang="en-US" altLang="ja-JP" sz="2000" dirty="0">
              <a:latin typeface="Meiryo UI" panose="020B0604030504040204" pitchFamily="50" charset="-128"/>
              <a:ea typeface="Meiryo UI" panose="020B0604030504040204" pitchFamily="50" charset="-128"/>
            </a:endParaRPr>
          </a:p>
        </p:txBody>
      </p:sp>
      <p:sp>
        <p:nvSpPr>
          <p:cNvPr id="13" name="Rectangle 1">
            <a:extLst>
              <a:ext uri="{FF2B5EF4-FFF2-40B4-BE49-F238E27FC236}">
                <a16:creationId xmlns:a16="http://schemas.microsoft.com/office/drawing/2014/main" id="{93D70672-BE28-459B-9CEA-471899EC6D6F}"/>
              </a:ext>
            </a:extLst>
          </p:cNvPr>
          <p:cNvSpPr>
            <a:spLocks noChangeArrowheads="1"/>
          </p:cNvSpPr>
          <p:nvPr/>
        </p:nvSpPr>
        <p:spPr bwMode="auto">
          <a:xfrm>
            <a:off x="6224631" y="1308543"/>
            <a:ext cx="5662570" cy="38318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033B3"/>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ValidationException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を登録できる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登録時に</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項目が無い場合</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_</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登録に失敗して</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400</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になる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Collections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emptyMap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の登録</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BAD_REQUEST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8433014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REST</a:t>
            </a:r>
            <a:r>
              <a:rPr kumimoji="1" lang="ja-JP" altLang="en-US" sz="2800" b="1" dirty="0">
                <a:latin typeface="Meiryo UI" panose="020B0604030504040204" pitchFamily="50" charset="-128"/>
                <a:ea typeface="Meiryo UI" panose="020B0604030504040204" pitchFamily="50" charset="-128"/>
              </a:rPr>
              <a:t>を崩す</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ログインやログアウトのリソースとは？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設計のベースとして</a:t>
            </a:r>
            <a:r>
              <a:rPr kumimoji="1" lang="en-US" altLang="ja-JP" sz="2000" dirty="0">
                <a:highlight>
                  <a:srgbClr val="FFFF00"/>
                </a:highlight>
                <a:latin typeface="Meiryo UI" panose="020B0604030504040204" pitchFamily="50" charset="-128"/>
                <a:ea typeface="Meiryo UI" panose="020B0604030504040204" pitchFamily="50" charset="-128"/>
              </a:rPr>
              <a:t>REST</a:t>
            </a:r>
            <a:r>
              <a:rPr kumimoji="1" lang="ja-JP" altLang="en-US" sz="2000" dirty="0">
                <a:latin typeface="Meiryo UI" panose="020B0604030504040204" pitchFamily="50" charset="-128"/>
                <a:ea typeface="Meiryo UI" panose="020B0604030504040204" pitchFamily="50" charset="-128"/>
              </a:rPr>
              <a:t>の考え方を使いますが、難しい場合は崩します。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上の例だと、実現したい操作に着目し、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URI</a:t>
            </a:r>
            <a:r>
              <a:rPr kumimoji="1" lang="ja-JP" altLang="en-US" sz="2000" dirty="0">
                <a:highlight>
                  <a:srgbClr val="FFFF00"/>
                </a:highlight>
                <a:latin typeface="Meiryo UI" panose="020B0604030504040204" pitchFamily="50" charset="-128"/>
                <a:ea typeface="Meiryo UI" panose="020B0604030504040204" pitchFamily="50" charset="-128"/>
              </a:rPr>
              <a:t>で操作</a:t>
            </a:r>
            <a:r>
              <a:rPr kumimoji="1" lang="ja-JP" altLang="en-US" sz="2000" dirty="0">
                <a:latin typeface="Meiryo UI" panose="020B0604030504040204" pitchFamily="50" charset="-128"/>
                <a:ea typeface="Meiryo UI" panose="020B0604030504040204" pitchFamily="50" charset="-128"/>
              </a:rPr>
              <a:t>を表現し、</a:t>
            </a:r>
            <a:r>
              <a:rPr kumimoji="1" lang="en-US" altLang="ja-JP" sz="2000" dirty="0">
                <a:latin typeface="Meiryo UI" panose="020B0604030504040204" pitchFamily="50" charset="-128"/>
                <a:ea typeface="Meiryo UI" panose="020B0604030504040204" pitchFamily="50" charset="-128"/>
              </a:rPr>
              <a:t>HTTP</a:t>
            </a:r>
            <a:r>
              <a:rPr kumimoji="1" lang="ja-JP" altLang="en-US" sz="2000" dirty="0">
                <a:latin typeface="Meiryo UI" panose="020B0604030504040204" pitchFamily="50" charset="-128"/>
                <a:ea typeface="Meiryo UI" panose="020B0604030504040204" pitchFamily="50" charset="-128"/>
              </a:rPr>
              <a:t>メソッドは</a:t>
            </a:r>
            <a:r>
              <a:rPr kumimoji="1" lang="en-US" altLang="ja-JP" sz="2000" dirty="0">
                <a:highlight>
                  <a:srgbClr val="FFFF00"/>
                </a:highlight>
                <a:latin typeface="Meiryo UI" panose="020B0604030504040204" pitchFamily="50" charset="-128"/>
                <a:ea typeface="Meiryo UI" panose="020B0604030504040204" pitchFamily="50" charset="-128"/>
              </a:rPr>
              <a:t>POST</a:t>
            </a:r>
            <a:r>
              <a:rPr kumimoji="1" lang="ja-JP" altLang="en-US" sz="2000" dirty="0">
                <a:highlight>
                  <a:srgbClr val="FFFF00"/>
                </a:highlight>
                <a:latin typeface="Meiryo UI" panose="020B0604030504040204" pitchFamily="50" charset="-128"/>
                <a:ea typeface="Meiryo UI" panose="020B0604030504040204" pitchFamily="50" charset="-128"/>
              </a:rPr>
              <a:t>で実行指示</a:t>
            </a:r>
            <a:r>
              <a:rPr kumimoji="1" lang="ja-JP" altLang="en-US" sz="2000" dirty="0">
                <a:latin typeface="Meiryo UI" panose="020B0604030504040204" pitchFamily="50" charset="-128"/>
                <a:ea typeface="Meiryo UI" panose="020B0604030504040204" pitchFamily="50" charset="-128"/>
              </a:rPr>
              <a:t>を表現しています。</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65345A-ED9F-46D6-937B-9F4B7D73AF39}"/>
              </a:ext>
            </a:extLst>
          </p:cNvPr>
          <p:cNvSpPr>
            <a:spLocks noGrp="1"/>
          </p:cNvSpPr>
          <p:nvPr>
            <p:ph type="sldNum" sz="quarter" idx="12"/>
          </p:nvPr>
        </p:nvSpPr>
        <p:spPr/>
        <p:txBody>
          <a:bodyPr/>
          <a:lstStyle/>
          <a:p>
            <a:fld id="{A783C381-2822-4F05-8A88-66F73725CF2D}" type="slidenum">
              <a:rPr kumimoji="1" lang="ja-JP" altLang="en-US" smtClean="0"/>
              <a:t>16</a:t>
            </a:fld>
            <a:endParaRPr kumimoji="1" lang="ja-JP" altLang="en-US"/>
          </a:p>
        </p:txBody>
      </p:sp>
      <p:graphicFrame>
        <p:nvGraphicFramePr>
          <p:cNvPr id="8" name="表 8">
            <a:extLst>
              <a:ext uri="{FF2B5EF4-FFF2-40B4-BE49-F238E27FC236}">
                <a16:creationId xmlns:a16="http://schemas.microsoft.com/office/drawing/2014/main" id="{7EB08EFF-C4DB-47AF-BB4B-D2C9A6B03E90}"/>
              </a:ext>
            </a:extLst>
          </p:cNvPr>
          <p:cNvGraphicFramePr>
            <a:graphicFrameLocks noGrp="1"/>
          </p:cNvGraphicFramePr>
          <p:nvPr>
            <p:extLst>
              <p:ext uri="{D42A27DB-BD31-4B8C-83A1-F6EECF244321}">
                <p14:modId xmlns:p14="http://schemas.microsoft.com/office/powerpoint/2010/main" val="1620316509"/>
              </p:ext>
            </p:extLst>
          </p:nvPr>
        </p:nvGraphicFramePr>
        <p:xfrm>
          <a:off x="1034580" y="2316480"/>
          <a:ext cx="4965727" cy="1112520"/>
        </p:xfrm>
        <a:graphic>
          <a:graphicData uri="http://schemas.openxmlformats.org/drawingml/2006/table">
            <a:tbl>
              <a:tblPr firstRow="1" bandRow="1">
                <a:tableStyleId>{2D5ABB26-0587-4C30-8999-92F81FD0307C}</a:tableStyleId>
              </a:tblPr>
              <a:tblGrid>
                <a:gridCol w="1031681">
                  <a:extLst>
                    <a:ext uri="{9D8B030D-6E8A-4147-A177-3AD203B41FA5}">
                      <a16:colId xmlns:a16="http://schemas.microsoft.com/office/drawing/2014/main" val="1148184381"/>
                    </a:ext>
                  </a:extLst>
                </a:gridCol>
                <a:gridCol w="1573618">
                  <a:extLst>
                    <a:ext uri="{9D8B030D-6E8A-4147-A177-3AD203B41FA5}">
                      <a16:colId xmlns:a16="http://schemas.microsoft.com/office/drawing/2014/main" val="1022776163"/>
                    </a:ext>
                  </a:extLst>
                </a:gridCol>
                <a:gridCol w="2360428">
                  <a:extLst>
                    <a:ext uri="{9D8B030D-6E8A-4147-A177-3AD203B41FA5}">
                      <a16:colId xmlns:a16="http://schemas.microsoft.com/office/drawing/2014/main" val="3773443296"/>
                    </a:ext>
                  </a:extLst>
                </a:gridCol>
              </a:tblGrid>
              <a:tr h="370840">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94760758"/>
                  </a:ext>
                </a:extLst>
              </a:tr>
              <a:tr h="370840">
                <a:tc>
                  <a:txBody>
                    <a:bodyPr/>
                    <a:lstStyle/>
                    <a:p>
                      <a:r>
                        <a:rPr kumimoji="1" lang="en-US" altLang="ja-JP" sz="1400" dirty="0">
                          <a:latin typeface="Meiryo UI" panose="020B0604030504040204" pitchFamily="50" charset="-128"/>
                          <a:ea typeface="Meiryo UI" panose="020B0604030504040204" pitchFamily="50" charset="-128"/>
                        </a:rPr>
                        <a:t>POST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/login</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400" dirty="0">
                          <a:latin typeface="Meiryo UI" panose="020B0604030504040204" pitchFamily="50" charset="-128"/>
                          <a:ea typeface="Meiryo UI" panose="020B0604030504040204" pitchFamily="50" charset="-128"/>
                        </a:rPr>
                        <a:t>ログインする</a:t>
                      </a:r>
                    </a:p>
                  </a:txBody>
                  <a:tcPr/>
                </a:tc>
                <a:extLst>
                  <a:ext uri="{0D108BD9-81ED-4DB2-BD59-A6C34878D82A}">
                    <a16:rowId xmlns:a16="http://schemas.microsoft.com/office/drawing/2014/main" val="4222496944"/>
                  </a:ext>
                </a:extLst>
              </a:tr>
              <a:tr h="370840">
                <a:tc>
                  <a:txBody>
                    <a:bodyPr/>
                    <a:lstStyle/>
                    <a:p>
                      <a:r>
                        <a:rPr kumimoji="1" lang="en-US" altLang="ja-JP" sz="1400" dirty="0">
                          <a:latin typeface="Meiryo UI" panose="020B0604030504040204" pitchFamily="50" charset="-128"/>
                          <a:ea typeface="Meiryo UI" panose="020B0604030504040204" pitchFamily="50" charset="-128"/>
                        </a:rPr>
                        <a:t>POST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/logout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400" dirty="0">
                          <a:latin typeface="Meiryo UI" panose="020B0604030504040204" pitchFamily="50" charset="-128"/>
                          <a:ea typeface="Meiryo UI" panose="020B0604030504040204" pitchFamily="50" charset="-128"/>
                        </a:rPr>
                        <a:t>ログアウトする</a:t>
                      </a:r>
                    </a:p>
                  </a:txBody>
                  <a:tcPr/>
                </a:tc>
                <a:extLst>
                  <a:ext uri="{0D108BD9-81ED-4DB2-BD59-A6C34878D82A}">
                    <a16:rowId xmlns:a16="http://schemas.microsoft.com/office/drawing/2014/main" val="2600247532"/>
                  </a:ext>
                </a:extLst>
              </a:tr>
            </a:tbl>
          </a:graphicData>
        </a:graphic>
      </p:graphicFrame>
    </p:spTree>
    <p:extLst>
      <p:ext uri="{BB962C8B-B14F-4D97-AF65-F5344CB8AC3E}">
        <p14:creationId xmlns:p14="http://schemas.microsoft.com/office/powerpoint/2010/main" val="4161335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dirty="0">
                <a:solidFill>
                  <a:schemeClr val="bg1"/>
                </a:solidFill>
                <a:latin typeface="Meiryo UI" panose="020B0604030504040204" pitchFamily="50" charset="-128"/>
                <a:ea typeface="Meiryo UI" panose="020B0604030504040204" pitchFamily="50" charset="-128"/>
              </a:rPr>
              <a:t>質問タイム</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en-US" altLang="ja-JP" sz="4400" b="1" dirty="0">
                <a:solidFill>
                  <a:schemeClr val="bg1"/>
                </a:solidFill>
                <a:latin typeface="Meiryo UI" panose="020B0604030504040204" pitchFamily="50" charset="-128"/>
                <a:ea typeface="Meiryo UI" panose="020B0604030504040204" pitchFamily="50" charset="-128"/>
              </a:rPr>
              <a:t>REST</a:t>
            </a:r>
            <a:r>
              <a:rPr lang="ja-JP" altLang="en-US" sz="4400" b="1" dirty="0">
                <a:solidFill>
                  <a:schemeClr val="bg1"/>
                </a:solidFill>
                <a:latin typeface="Meiryo UI" panose="020B0604030504040204" pitchFamily="50" charset="-128"/>
                <a:ea typeface="Meiryo UI" panose="020B0604030504040204" pitchFamily="50" charset="-128"/>
              </a:rPr>
              <a:t>って何がうれしいんですかね？</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17</a:t>
            </a:fld>
            <a:endParaRPr kumimoji="1" lang="ja-JP" altLang="en-US"/>
          </a:p>
        </p:txBody>
      </p:sp>
    </p:spTree>
    <p:extLst>
      <p:ext uri="{BB962C8B-B14F-4D97-AF65-F5344CB8AC3E}">
        <p14:creationId xmlns:p14="http://schemas.microsoft.com/office/powerpoint/2010/main" val="1493460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err="1">
                <a:solidFill>
                  <a:schemeClr val="bg1"/>
                </a:solidFill>
                <a:latin typeface="Meiryo UI" panose="020B0604030504040204" pitchFamily="50" charset="-128"/>
                <a:ea typeface="Meiryo UI" panose="020B0604030504040204" pitchFamily="50" charset="-128"/>
              </a:rPr>
              <a:t>Nablarch</a:t>
            </a:r>
            <a:r>
              <a:rPr lang="ja-JP" altLang="en-US" sz="4400" b="1" dirty="0">
                <a:solidFill>
                  <a:schemeClr val="bg1"/>
                </a:solidFill>
                <a:latin typeface="Meiryo UI" panose="020B0604030504040204" pitchFamily="50" charset="-128"/>
                <a:ea typeface="Meiryo UI" panose="020B0604030504040204" pitchFamily="50" charset="-128"/>
              </a:rPr>
              <a:t>入門</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18</a:t>
            </a:fld>
            <a:endParaRPr kumimoji="1" lang="ja-JP" altLang="en-US"/>
          </a:p>
        </p:txBody>
      </p:sp>
    </p:spTree>
    <p:extLst>
      <p:ext uri="{BB962C8B-B14F-4D97-AF65-F5344CB8AC3E}">
        <p14:creationId xmlns:p14="http://schemas.microsoft.com/office/powerpoint/2010/main" val="3291867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を</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から作るのは大変なので</a:t>
            </a:r>
            <a:r>
              <a:rPr kumimoji="1" lang="en-US" altLang="ja-JP" sz="2000" dirty="0" err="1">
                <a:highlight>
                  <a:srgbClr val="FFFF00"/>
                </a:highlight>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を使います。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がスクラッチ開発した</a:t>
            </a:r>
            <a:r>
              <a:rPr kumimoji="1" lang="en-US" altLang="ja-JP" sz="2000" dirty="0">
                <a:latin typeface="Meiryo UI" panose="020B0604030504040204" pitchFamily="50" charset="-128"/>
                <a:ea typeface="Meiryo UI" panose="020B0604030504040204" pitchFamily="50" charset="-128"/>
              </a:rPr>
              <a:t>Java</a:t>
            </a:r>
            <a:r>
              <a:rPr kumimoji="1" lang="ja-JP" altLang="en-US" sz="2000" dirty="0">
                <a:latin typeface="Meiryo UI" panose="020B0604030504040204" pitchFamily="50" charset="-128"/>
                <a:ea typeface="Meiryo UI" panose="020B0604030504040204" pitchFamily="50" charset="-128"/>
              </a:rPr>
              <a:t>の開発基盤。</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Web</a:t>
            </a:r>
            <a:r>
              <a:rPr kumimoji="1" lang="ja-JP" altLang="en-US" sz="2000" dirty="0">
                <a:latin typeface="Meiryo UI" panose="020B0604030504040204" pitchFamily="50" charset="-128"/>
                <a:ea typeface="Meiryo UI" panose="020B0604030504040204" pitchFamily="50" charset="-128"/>
              </a:rPr>
              <a:t>アプリ、バッチアプリ、</a:t>
            </a:r>
            <a:r>
              <a:rPr kumimoji="1" lang="en-US" altLang="ja-JP" sz="2000" dirty="0">
                <a:latin typeface="Meiryo UI" panose="020B0604030504040204" pitchFamily="50" charset="-128"/>
                <a:ea typeface="Meiryo UI" panose="020B0604030504040204" pitchFamily="50" charset="-128"/>
              </a:rPr>
              <a:t>RESTful</a:t>
            </a:r>
            <a:r>
              <a:rPr kumimoji="1" lang="ja-JP" altLang="en-US" sz="2000" dirty="0">
                <a:latin typeface="Meiryo UI" panose="020B0604030504040204" pitchFamily="50" charset="-128"/>
                <a:ea typeface="Meiryo UI" panose="020B0604030504040204" pitchFamily="50" charset="-128"/>
              </a:rPr>
              <a:t>ウェブサービス、メッセージングに対応。</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フレームワークだけでなく、設計書</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ツール</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ガイド等、システム開発に必要なコンテンツを一式提供。</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OSS</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Apache</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v2</a:t>
            </a:r>
            <a:r>
              <a:rPr kumimoji="1" lang="ja-JP" altLang="en-US" sz="2000" dirty="0">
                <a:latin typeface="Meiryo UI" panose="020B0604030504040204" pitchFamily="50" charset="-128"/>
                <a:ea typeface="Meiryo UI" panose="020B0604030504040204" pitchFamily="50" charset="-128"/>
              </a:rPr>
              <a:t>ライセンス）で</a:t>
            </a:r>
            <a:r>
              <a:rPr kumimoji="1" lang="en-US" altLang="ja-JP" sz="2000" dirty="0">
                <a:highlight>
                  <a:srgbClr val="FFFF00"/>
                </a:highlight>
                <a:latin typeface="Meiryo UI" panose="020B0604030504040204" pitchFamily="50" charset="-128"/>
                <a:ea typeface="Meiryo UI" panose="020B0604030504040204" pitchFamily="50" charset="-128"/>
              </a:rPr>
              <a:t>GitHub</a:t>
            </a:r>
            <a:r>
              <a:rPr kumimoji="1" lang="ja-JP" altLang="en-US" sz="2000" dirty="0">
                <a:latin typeface="Meiryo UI" panose="020B0604030504040204" pitchFamily="50" charset="-128"/>
                <a:ea typeface="Meiryo UI" panose="020B0604030504040204" pitchFamily="50" charset="-128"/>
              </a:rPr>
              <a:t>で公開。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https://nablarch.github.io/docs/LATEST/doc/</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Nablarch</a:t>
            </a:r>
            <a:endParaRPr kumimoji="1" lang="ja-JP" altLang="en-US" sz="2800" b="1" dirty="0">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19</a:t>
            </a:fld>
            <a:endParaRPr kumimoji="1" lang="ja-JP" altLang="en-US"/>
          </a:p>
        </p:txBody>
      </p:sp>
      <p:pic>
        <p:nvPicPr>
          <p:cNvPr id="1026" name="Picture 2">
            <a:extLst>
              <a:ext uri="{FF2B5EF4-FFF2-40B4-BE49-F238E27FC236}">
                <a16:creationId xmlns:a16="http://schemas.microsoft.com/office/drawing/2014/main" id="{5964495A-D4D1-4EC5-B181-CDD1BFE2C9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013" y="4530786"/>
            <a:ext cx="4026866" cy="832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296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E7B311E0-AEB0-4244-B272-53DE5E3DF41D}"/>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ハンズオン資料のダウンロードのお願い</a:t>
            </a:r>
            <a:endParaRPr kumimoji="1" lang="en-US" altLang="ja-JP"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ハンズオンに参加頂き、ありがとうございます。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本日使用する</a:t>
            </a:r>
            <a:r>
              <a:rPr kumimoji="1" lang="ja-JP" altLang="en-US" sz="2000" dirty="0">
                <a:highlight>
                  <a:srgbClr val="FFFF00"/>
                </a:highlight>
                <a:latin typeface="Meiryo UI" panose="020B0604030504040204" pitchFamily="50" charset="-128"/>
                <a:ea typeface="Meiryo UI" panose="020B0604030504040204" pitchFamily="50" charset="-128"/>
              </a:rPr>
              <a:t>ハンズオン資料のダウンロード</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ダウンロード</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は</a:t>
            </a: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のチャットで連絡します。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ダウンロード後、任意の場所で</a:t>
            </a:r>
            <a:r>
              <a:rPr kumimoji="1" lang="en-US" altLang="ja-JP" sz="2000" dirty="0">
                <a:latin typeface="Meiryo UI" panose="020B0604030504040204" pitchFamily="50" charset="-128"/>
                <a:ea typeface="Meiryo UI" panose="020B0604030504040204" pitchFamily="50" charset="-128"/>
              </a:rPr>
              <a:t>zip</a:t>
            </a:r>
            <a:r>
              <a:rPr kumimoji="1" lang="ja-JP" altLang="en-US" sz="2000" dirty="0">
                <a:latin typeface="Meiryo UI" panose="020B0604030504040204" pitchFamily="50" charset="-128"/>
                <a:ea typeface="Meiryo UI" panose="020B0604030504040204" pitchFamily="50" charset="-128"/>
              </a:rPr>
              <a:t>ファイルの解凍をお願いします。</a:t>
            </a:r>
            <a:endParaRPr kumimoji="1" lang="en-US" altLang="ja-JP" sz="2000"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0892F3D3-EF65-43DC-BD00-144F0AE1580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4" name="スライド番号プレースホルダー 3">
            <a:extLst>
              <a:ext uri="{FF2B5EF4-FFF2-40B4-BE49-F238E27FC236}">
                <a16:creationId xmlns:a16="http://schemas.microsoft.com/office/drawing/2014/main" id="{14CCB3C4-A76C-46D7-9DF8-8C3C0798C6B2}"/>
              </a:ext>
            </a:extLst>
          </p:cNvPr>
          <p:cNvSpPr>
            <a:spLocks noGrp="1"/>
          </p:cNvSpPr>
          <p:nvPr>
            <p:ph type="sldNum" sz="quarter" idx="12"/>
          </p:nvPr>
        </p:nvSpPr>
        <p:spPr/>
        <p:txBody>
          <a:bodyPr/>
          <a:lstStyle/>
          <a:p>
            <a:fld id="{A783C381-2822-4F05-8A88-66F73725CF2D}" type="slidenum">
              <a:rPr kumimoji="1" lang="ja-JP" altLang="en-US" smtClean="0"/>
              <a:t>2</a:t>
            </a:fld>
            <a:endParaRPr kumimoji="1" lang="ja-JP" altLang="en-US"/>
          </a:p>
        </p:txBody>
      </p:sp>
      <p:pic>
        <p:nvPicPr>
          <p:cNvPr id="10" name="図 9">
            <a:extLst>
              <a:ext uri="{FF2B5EF4-FFF2-40B4-BE49-F238E27FC236}">
                <a16:creationId xmlns:a16="http://schemas.microsoft.com/office/drawing/2014/main" id="{F0431BBF-FCFB-4C90-A969-B2744A1417F4}"/>
              </a:ext>
            </a:extLst>
          </p:cNvPr>
          <p:cNvPicPr>
            <a:picLocks noChangeAspect="1"/>
          </p:cNvPicPr>
          <p:nvPr/>
        </p:nvPicPr>
        <p:blipFill>
          <a:blip r:embed="rId2"/>
          <a:stretch>
            <a:fillRect/>
          </a:stretch>
        </p:blipFill>
        <p:spPr>
          <a:xfrm>
            <a:off x="7938052" y="1726246"/>
            <a:ext cx="3246584" cy="1702754"/>
          </a:xfrm>
          <a:prstGeom prst="rect">
            <a:avLst/>
          </a:prstGeom>
        </p:spPr>
      </p:pic>
    </p:spTree>
    <p:extLst>
      <p:ext uri="{BB962C8B-B14F-4D97-AF65-F5344CB8AC3E}">
        <p14:creationId xmlns:p14="http://schemas.microsoft.com/office/powerpoint/2010/main" val="2735128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Nablarch</a:t>
            </a:r>
            <a:r>
              <a:rPr kumimoji="1" lang="ja-JP" altLang="en-US" sz="2800" b="1" dirty="0">
                <a:latin typeface="Meiryo UI" panose="020B0604030504040204" pitchFamily="50" charset="-128"/>
                <a:ea typeface="Meiryo UI" panose="020B0604030504040204" pitchFamily="50" charset="-128"/>
              </a:rPr>
              <a:t>アプリケーションフレームワーク</a:t>
            </a: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20</a:t>
            </a:fld>
            <a:endParaRPr kumimoji="1" lang="ja-JP" altLang="en-US"/>
          </a:p>
        </p:txBody>
      </p:sp>
      <p:pic>
        <p:nvPicPr>
          <p:cNvPr id="2050" name="Picture 2">
            <a:extLst>
              <a:ext uri="{FF2B5EF4-FFF2-40B4-BE49-F238E27FC236}">
                <a16:creationId xmlns:a16="http://schemas.microsoft.com/office/drawing/2014/main" id="{E05C4289-1F6F-4AF3-85BB-D9352C4AF7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125" y="1644688"/>
            <a:ext cx="8667750" cy="392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02070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Nablarch</a:t>
            </a:r>
            <a:r>
              <a:rPr kumimoji="1" lang="ja-JP" altLang="en-US" sz="2800" b="1" dirty="0">
                <a:latin typeface="Meiryo UI" panose="020B0604030504040204" pitchFamily="50" charset="-128"/>
                <a:ea typeface="Meiryo UI" panose="020B0604030504040204" pitchFamily="50" charset="-128"/>
              </a:rPr>
              <a:t>のアーキテクチャ</a:t>
            </a: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21</a:t>
            </a:fld>
            <a:endParaRPr kumimoji="1" lang="ja-JP" altLang="en-US"/>
          </a:p>
        </p:txBody>
      </p:sp>
      <p:pic>
        <p:nvPicPr>
          <p:cNvPr id="2054" name="Picture 6">
            <a:extLst>
              <a:ext uri="{FF2B5EF4-FFF2-40B4-BE49-F238E27FC236}">
                <a16:creationId xmlns:a16="http://schemas.microsoft.com/office/drawing/2014/main" id="{6BEC9E45-0856-4811-8849-90E77FE6A3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8432" y="909970"/>
            <a:ext cx="7214182" cy="282205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線コネクタ 3">
            <a:extLst>
              <a:ext uri="{FF2B5EF4-FFF2-40B4-BE49-F238E27FC236}">
                <a16:creationId xmlns:a16="http://schemas.microsoft.com/office/drawing/2014/main" id="{516C6B2A-C438-40F0-841C-2BC1D7627128}"/>
              </a:ext>
            </a:extLst>
          </p:cNvPr>
          <p:cNvCxnSpPr/>
          <p:nvPr/>
        </p:nvCxnSpPr>
        <p:spPr>
          <a:xfrm flipH="1">
            <a:off x="6439767" y="3429000"/>
            <a:ext cx="2257666" cy="284420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A02D8C4D-3F2F-4DCA-9F33-052CF3AF84EE}"/>
              </a:ext>
            </a:extLst>
          </p:cNvPr>
          <p:cNvCxnSpPr>
            <a:cxnSpLocks/>
          </p:cNvCxnSpPr>
          <p:nvPr/>
        </p:nvCxnSpPr>
        <p:spPr>
          <a:xfrm flipH="1">
            <a:off x="3317358" y="3376357"/>
            <a:ext cx="3859619" cy="297999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056" name="Picture 8">
            <a:extLst>
              <a:ext uri="{FF2B5EF4-FFF2-40B4-BE49-F238E27FC236}">
                <a16:creationId xmlns:a16="http://schemas.microsoft.com/office/drawing/2014/main" id="{2EE5B051-9096-45A1-9B00-03C31EE05A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1517" y="4171218"/>
            <a:ext cx="5048250" cy="235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72358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RESTful</a:t>
            </a:r>
            <a:r>
              <a:rPr kumimoji="1" lang="ja-JP" altLang="en-US" sz="2800" b="1" dirty="0">
                <a:latin typeface="Meiryo UI" panose="020B0604030504040204" pitchFamily="50" charset="-128"/>
                <a:ea typeface="Meiryo UI" panose="020B0604030504040204" pitchFamily="50" charset="-128"/>
              </a:rPr>
              <a:t>ウェブサービスのアーキテクチャ</a:t>
            </a: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22</a:t>
            </a:fld>
            <a:endParaRPr kumimoji="1" lang="ja-JP" altLang="en-US"/>
          </a:p>
        </p:txBody>
      </p:sp>
      <p:pic>
        <p:nvPicPr>
          <p:cNvPr id="5122" name="Picture 2">
            <a:extLst>
              <a:ext uri="{FF2B5EF4-FFF2-40B4-BE49-F238E27FC236}">
                <a16:creationId xmlns:a16="http://schemas.microsoft.com/office/drawing/2014/main" id="{28DF27E6-AB63-4390-9AD4-FD7D5946D5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49" y="1577804"/>
            <a:ext cx="10248900" cy="281940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8220F086-230C-43AC-9064-9F3C30D9F392}"/>
              </a:ext>
            </a:extLst>
          </p:cNvPr>
          <p:cNvSpPr txBox="1"/>
          <p:nvPr/>
        </p:nvSpPr>
        <p:spPr>
          <a:xfrm>
            <a:off x="838200" y="5028471"/>
            <a:ext cx="10671495" cy="127175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RESTful</a:t>
            </a:r>
            <a:r>
              <a:rPr kumimoji="1" lang="ja-JP" altLang="en-US" sz="2000" dirty="0">
                <a:latin typeface="Meiryo UI" panose="020B0604030504040204" pitchFamily="50" charset="-128"/>
                <a:ea typeface="Meiryo UI" panose="020B0604030504040204" pitchFamily="50" charset="-128"/>
              </a:rPr>
              <a:t>ウェブサービスのアーキテクチャ</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4"/>
              </a:rPr>
              <a:t>https://nablarch.github.io/docs/LATEST/doc/application_framework/application_framework/web_service/rest/architecture.html#restful-web-service-architecture</a:t>
            </a:r>
            <a:endParaRPr kumimoji="1"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23919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dirty="0">
                <a:solidFill>
                  <a:schemeClr val="bg1"/>
                </a:solidFill>
                <a:latin typeface="Meiryo UI" panose="020B0604030504040204" pitchFamily="50" charset="-128"/>
                <a:ea typeface="Meiryo UI" panose="020B0604030504040204" pitchFamily="50" charset="-128"/>
              </a:rPr>
              <a:t>質問タイム</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ハンドラって何がうれしいんですかね？</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23</a:t>
            </a:fld>
            <a:endParaRPr kumimoji="1" lang="ja-JP" altLang="en-US"/>
          </a:p>
        </p:txBody>
      </p:sp>
    </p:spTree>
    <p:extLst>
      <p:ext uri="{BB962C8B-B14F-4D97-AF65-F5344CB8AC3E}">
        <p14:creationId xmlns:p14="http://schemas.microsoft.com/office/powerpoint/2010/main" val="1093222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開発準備</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2C61E24-1A07-4DF2-9DA2-6B65DB493ABA}"/>
              </a:ext>
            </a:extLst>
          </p:cNvPr>
          <p:cNvSpPr>
            <a:spLocks noGrp="1"/>
          </p:cNvSpPr>
          <p:nvPr>
            <p:ph type="sldNum" sz="quarter" idx="12"/>
          </p:nvPr>
        </p:nvSpPr>
        <p:spPr/>
        <p:txBody>
          <a:bodyPr/>
          <a:lstStyle/>
          <a:p>
            <a:fld id="{A783C381-2822-4F05-8A88-66F73725CF2D}" type="slidenum">
              <a:rPr kumimoji="1" lang="ja-JP" altLang="en-US" smtClean="0"/>
              <a:t>24</a:t>
            </a:fld>
            <a:endParaRPr kumimoji="1" lang="ja-JP" altLang="en-US"/>
          </a:p>
        </p:txBody>
      </p:sp>
    </p:spTree>
    <p:extLst>
      <p:ext uri="{BB962C8B-B14F-4D97-AF65-F5344CB8AC3E}">
        <p14:creationId xmlns:p14="http://schemas.microsoft.com/office/powerpoint/2010/main" val="3218737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プロジェクトの作成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プロジェクトを作成します。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api-handson</a:t>
            </a:r>
            <a:r>
              <a:rPr kumimoji="1" lang="en-US" altLang="ja-JP" sz="2000" dirty="0">
                <a:highlight>
                  <a:srgbClr val="FFFF00"/>
                </a:highlight>
                <a:latin typeface="Meiryo UI" panose="020B0604030504040204" pitchFamily="50" charset="-128"/>
                <a:ea typeface="Meiryo UI" panose="020B0604030504040204" pitchFamily="50" charset="-128"/>
              </a:rPr>
              <a:t>/starter-kit</a:t>
            </a:r>
            <a:r>
              <a:rPr kumimoji="1" lang="ja-JP" altLang="en-US" sz="2000" dirty="0">
                <a:latin typeface="Meiryo UI" panose="020B0604030504040204" pitchFamily="50" charset="-128"/>
                <a:ea typeface="Meiryo UI" panose="020B0604030504040204" pitchFamily="50" charset="-128"/>
              </a:rPr>
              <a:t>ディレクトリを任意の場所にコピーします。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ディレクトリ名を</a:t>
            </a:r>
            <a:r>
              <a:rPr kumimoji="1" lang="en-US" altLang="ja-JP" sz="2000" dirty="0">
                <a:highlight>
                  <a:srgbClr val="FFFF00"/>
                </a:highlight>
                <a:latin typeface="Meiryo UI" panose="020B0604030504040204" pitchFamily="50" charset="-128"/>
                <a:ea typeface="Meiryo UI" panose="020B0604030504040204" pitchFamily="50" charset="-128"/>
              </a:rPr>
              <a:t>starter-kit</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に変更します。</a:t>
            </a:r>
            <a:endParaRPr kumimoji="1" lang="en-US" altLang="ja-JP" sz="2000"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D4C0ABBC-8683-4542-AAA4-872001505AE4}"/>
              </a:ext>
            </a:extLst>
          </p:cNvPr>
          <p:cNvSpPr txBox="1"/>
          <p:nvPr/>
        </p:nvSpPr>
        <p:spPr>
          <a:xfrm>
            <a:off x="3828131" y="4570022"/>
            <a:ext cx="7421505" cy="979435"/>
          </a:xfrm>
          <a:prstGeom prst="rect">
            <a:avLst/>
          </a:prstGeom>
          <a:solidFill>
            <a:schemeClr val="accent4"/>
          </a:solidFill>
        </p:spPr>
        <p:txBody>
          <a:bodyPr wrap="square" rtlCol="0">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Nablarch</a:t>
            </a:r>
            <a:r>
              <a:rPr kumimoji="1" lang="ja-JP" altLang="en-US" sz="1600" dirty="0">
                <a:solidFill>
                  <a:schemeClr val="bg1"/>
                </a:solidFill>
                <a:latin typeface="Meiryo UI" panose="020B0604030504040204" pitchFamily="50" charset="-128"/>
                <a:ea typeface="Meiryo UI" panose="020B0604030504040204" pitchFamily="50" charset="-128"/>
              </a:rPr>
              <a:t>が提供しているブランクプロジェクト（ひな形）からプロジェクトを作成しています。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hlinkClick r:id="rId3"/>
              </a:rPr>
              <a:t>https://nablarch.github.io/docs/LATEST/doc/application_framework/application_framework/blank_project/index.html</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25</a:t>
            </a:fld>
            <a:endParaRPr kumimoji="1" lang="ja-JP" altLang="en-US"/>
          </a:p>
        </p:txBody>
      </p:sp>
    </p:spTree>
    <p:extLst>
      <p:ext uri="{BB962C8B-B14F-4D97-AF65-F5344CB8AC3E}">
        <p14:creationId xmlns:p14="http://schemas.microsoft.com/office/powerpoint/2010/main" val="3158073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28393CA3-716B-4804-BE4B-C8C1D40F2F7E}"/>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プロジェクトの作成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プロジェクトを作成します。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api-handson</a:t>
            </a:r>
            <a:r>
              <a:rPr kumimoji="1" lang="en-US" altLang="ja-JP" sz="2000" dirty="0">
                <a:highlight>
                  <a:srgbClr val="FFFF00"/>
                </a:highlight>
                <a:latin typeface="Meiryo UI" panose="020B0604030504040204" pitchFamily="50" charset="-128"/>
                <a:ea typeface="Meiryo UI" panose="020B0604030504040204" pitchFamily="50" charset="-128"/>
              </a:rPr>
              <a:t>/starter-kit</a:t>
            </a:r>
            <a:r>
              <a:rPr kumimoji="1" lang="ja-JP" altLang="en-US" sz="2000" dirty="0">
                <a:latin typeface="Meiryo UI" panose="020B0604030504040204" pitchFamily="50" charset="-128"/>
                <a:ea typeface="Meiryo UI" panose="020B0604030504040204" pitchFamily="50" charset="-128"/>
              </a:rPr>
              <a:t>ディレクトリを任意の場所にコピーします。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ディレクトリ名を</a:t>
            </a:r>
            <a:r>
              <a:rPr kumimoji="1" lang="en-US" altLang="ja-JP" sz="2000" dirty="0">
                <a:highlight>
                  <a:srgbClr val="FFFF00"/>
                </a:highlight>
                <a:latin typeface="Meiryo UI" panose="020B0604030504040204" pitchFamily="50" charset="-128"/>
                <a:ea typeface="Meiryo UI" panose="020B0604030504040204" pitchFamily="50" charset="-128"/>
              </a:rPr>
              <a:t>starter-kit</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に変更します。</a:t>
            </a:r>
            <a:endParaRPr kumimoji="1" lang="en-US" altLang="ja-JP" sz="2000" dirty="0">
              <a:latin typeface="Meiryo UI" panose="020B0604030504040204" pitchFamily="50" charset="-128"/>
              <a:ea typeface="Meiryo UI" panose="020B0604030504040204" pitchFamily="50" charset="-128"/>
            </a:endParaRP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26</a:t>
            </a:fld>
            <a:endParaRPr kumimoji="1" lang="ja-JP" altLang="en-US"/>
          </a:p>
        </p:txBody>
      </p:sp>
      <p:sp>
        <p:nvSpPr>
          <p:cNvPr id="2" name="テキスト ボックス 1">
            <a:extLst>
              <a:ext uri="{FF2B5EF4-FFF2-40B4-BE49-F238E27FC236}">
                <a16:creationId xmlns:a16="http://schemas.microsoft.com/office/drawing/2014/main" id="{28F45167-02AA-4F0C-93C2-9289B8E8A32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Tree>
    <p:extLst>
      <p:ext uri="{BB962C8B-B14F-4D97-AF65-F5344CB8AC3E}">
        <p14:creationId xmlns:p14="http://schemas.microsoft.com/office/powerpoint/2010/main" val="34115904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IntelliJ IDEA</a:t>
            </a:r>
            <a:r>
              <a:rPr kumimoji="1" lang="ja-JP" altLang="en-US" sz="2800" b="1" dirty="0">
                <a:latin typeface="Meiryo UI" panose="020B0604030504040204" pitchFamily="50" charset="-128"/>
                <a:ea typeface="Meiryo UI" panose="020B0604030504040204" pitchFamily="50" charset="-128"/>
              </a:rPr>
              <a:t>で開く</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todo</a:t>
            </a:r>
            <a:r>
              <a:rPr kumimoji="1" lang="en-US" altLang="ja-JP" sz="2000" dirty="0">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ディレクトリを</a:t>
            </a:r>
            <a:r>
              <a:rPr kumimoji="1" lang="en-US" altLang="ja-JP" sz="2000" dirty="0">
                <a:highlight>
                  <a:srgbClr val="FFFF00"/>
                </a:highlight>
                <a:latin typeface="Meiryo UI" panose="020B0604030504040204" pitchFamily="50" charset="-128"/>
                <a:ea typeface="Meiryo UI" panose="020B0604030504040204" pitchFamily="50" charset="-128"/>
              </a:rPr>
              <a:t>IntelliJ IDEA</a:t>
            </a:r>
            <a:r>
              <a:rPr kumimoji="1" lang="ja-JP" altLang="en-US" sz="2000" dirty="0">
                <a:latin typeface="Meiryo UI" panose="020B0604030504040204" pitchFamily="50" charset="-128"/>
                <a:ea typeface="Meiryo UI" panose="020B0604030504040204" pitchFamily="50" charset="-128"/>
              </a:rPr>
              <a:t>で開きます。</a:t>
            </a:r>
            <a:endParaRPr kumimoji="1" lang="en-US" altLang="ja-JP" sz="2000" dirty="0">
              <a:latin typeface="Meiryo UI" panose="020B0604030504040204" pitchFamily="50" charset="-128"/>
              <a:ea typeface="Meiryo UI" panose="020B0604030504040204" pitchFamily="50" charset="-128"/>
            </a:endParaRP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27</a:t>
            </a:fld>
            <a:endParaRPr kumimoji="1" lang="ja-JP" altLang="en-US"/>
          </a:p>
        </p:txBody>
      </p:sp>
      <p:pic>
        <p:nvPicPr>
          <p:cNvPr id="2" name="図 1">
            <a:extLst>
              <a:ext uri="{FF2B5EF4-FFF2-40B4-BE49-F238E27FC236}">
                <a16:creationId xmlns:a16="http://schemas.microsoft.com/office/drawing/2014/main" id="{C5BC06A4-AE52-49F9-95DB-78C3945502C6}"/>
              </a:ext>
            </a:extLst>
          </p:cNvPr>
          <p:cNvPicPr>
            <a:picLocks noChangeAspect="1"/>
          </p:cNvPicPr>
          <p:nvPr/>
        </p:nvPicPr>
        <p:blipFill>
          <a:blip r:embed="rId3"/>
          <a:stretch>
            <a:fillRect/>
          </a:stretch>
        </p:blipFill>
        <p:spPr>
          <a:xfrm>
            <a:off x="699834" y="2467122"/>
            <a:ext cx="3148677" cy="1923755"/>
          </a:xfrm>
          <a:prstGeom prst="rect">
            <a:avLst/>
          </a:prstGeom>
        </p:spPr>
      </p:pic>
      <p:pic>
        <p:nvPicPr>
          <p:cNvPr id="5" name="図 4">
            <a:extLst>
              <a:ext uri="{FF2B5EF4-FFF2-40B4-BE49-F238E27FC236}">
                <a16:creationId xmlns:a16="http://schemas.microsoft.com/office/drawing/2014/main" id="{1F933B40-6DB3-4536-B758-C14EF86B7896}"/>
              </a:ext>
            </a:extLst>
          </p:cNvPr>
          <p:cNvPicPr>
            <a:picLocks noChangeAspect="1"/>
          </p:cNvPicPr>
          <p:nvPr/>
        </p:nvPicPr>
        <p:blipFill>
          <a:blip r:embed="rId4"/>
          <a:stretch>
            <a:fillRect/>
          </a:stretch>
        </p:blipFill>
        <p:spPr>
          <a:xfrm>
            <a:off x="4938437" y="2210780"/>
            <a:ext cx="2315125" cy="2630330"/>
          </a:xfrm>
          <a:prstGeom prst="rect">
            <a:avLst/>
          </a:prstGeom>
        </p:spPr>
      </p:pic>
      <p:pic>
        <p:nvPicPr>
          <p:cNvPr id="9" name="図 8">
            <a:extLst>
              <a:ext uri="{FF2B5EF4-FFF2-40B4-BE49-F238E27FC236}">
                <a16:creationId xmlns:a16="http://schemas.microsoft.com/office/drawing/2014/main" id="{2517CC35-4D3A-4795-8C4F-34B7D8EA9E88}"/>
              </a:ext>
            </a:extLst>
          </p:cNvPr>
          <p:cNvPicPr>
            <a:picLocks noChangeAspect="1"/>
          </p:cNvPicPr>
          <p:nvPr/>
        </p:nvPicPr>
        <p:blipFill rotWithShape="1">
          <a:blip r:embed="rId5"/>
          <a:srcRect l="70811" t="83566"/>
          <a:stretch/>
        </p:blipFill>
        <p:spPr>
          <a:xfrm>
            <a:off x="8410208" y="2865473"/>
            <a:ext cx="3081958" cy="1127051"/>
          </a:xfrm>
          <a:prstGeom prst="rect">
            <a:avLst/>
          </a:prstGeom>
        </p:spPr>
      </p:pic>
      <p:sp>
        <p:nvSpPr>
          <p:cNvPr id="21" name="矢印: 右 20">
            <a:extLst>
              <a:ext uri="{FF2B5EF4-FFF2-40B4-BE49-F238E27FC236}">
                <a16:creationId xmlns:a16="http://schemas.microsoft.com/office/drawing/2014/main" id="{281278E9-23A8-47EA-8E10-C03F03C45CDA}"/>
              </a:ext>
            </a:extLst>
          </p:cNvPr>
          <p:cNvSpPr/>
          <p:nvPr/>
        </p:nvSpPr>
        <p:spPr>
          <a:xfrm rot="9484517">
            <a:off x="2502900" y="323355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矢印: 右 22">
            <a:extLst>
              <a:ext uri="{FF2B5EF4-FFF2-40B4-BE49-F238E27FC236}">
                <a16:creationId xmlns:a16="http://schemas.microsoft.com/office/drawing/2014/main" id="{458DED00-150D-4F0C-BA4B-F546FD64CCE9}"/>
              </a:ext>
            </a:extLst>
          </p:cNvPr>
          <p:cNvSpPr/>
          <p:nvPr/>
        </p:nvSpPr>
        <p:spPr>
          <a:xfrm>
            <a:off x="4194728" y="333049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矢印: 右 24">
            <a:extLst>
              <a:ext uri="{FF2B5EF4-FFF2-40B4-BE49-F238E27FC236}">
                <a16:creationId xmlns:a16="http://schemas.microsoft.com/office/drawing/2014/main" id="{F62542E8-0473-4543-AD7A-EAD371CC5E29}"/>
              </a:ext>
            </a:extLst>
          </p:cNvPr>
          <p:cNvSpPr/>
          <p:nvPr/>
        </p:nvSpPr>
        <p:spPr>
          <a:xfrm>
            <a:off x="7595084" y="333049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矢印: 右 26">
            <a:extLst>
              <a:ext uri="{FF2B5EF4-FFF2-40B4-BE49-F238E27FC236}">
                <a16:creationId xmlns:a16="http://schemas.microsoft.com/office/drawing/2014/main" id="{D1EC23F2-DAA9-407A-848C-A5B7DF86E301}"/>
              </a:ext>
            </a:extLst>
          </p:cNvPr>
          <p:cNvSpPr/>
          <p:nvPr/>
        </p:nvSpPr>
        <p:spPr>
          <a:xfrm rot="19912492">
            <a:off x="5856225" y="471687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矢印: 右 28">
            <a:extLst>
              <a:ext uri="{FF2B5EF4-FFF2-40B4-BE49-F238E27FC236}">
                <a16:creationId xmlns:a16="http://schemas.microsoft.com/office/drawing/2014/main" id="{3BA6C4EE-C7D6-4AF5-8BB8-E9861B2D06B3}"/>
              </a:ext>
            </a:extLst>
          </p:cNvPr>
          <p:cNvSpPr/>
          <p:nvPr/>
        </p:nvSpPr>
        <p:spPr>
          <a:xfrm rot="19079248">
            <a:off x="8776993" y="361589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テキスト ボックス 32">
            <a:extLst>
              <a:ext uri="{FF2B5EF4-FFF2-40B4-BE49-F238E27FC236}">
                <a16:creationId xmlns:a16="http://schemas.microsoft.com/office/drawing/2014/main" id="{0FD44FDE-FB54-4CD6-8967-5D9C185EE157}"/>
              </a:ext>
            </a:extLst>
          </p:cNvPr>
          <p:cNvSpPr txBox="1"/>
          <p:nvPr/>
        </p:nvSpPr>
        <p:spPr>
          <a:xfrm>
            <a:off x="7689906" y="4589575"/>
            <a:ext cx="4071459" cy="128721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ビルドツールとして</a:t>
            </a:r>
            <a:r>
              <a:rPr kumimoji="1" lang="en-US" altLang="ja-JP" sz="1600" dirty="0">
                <a:solidFill>
                  <a:schemeClr val="bg1"/>
                </a:solidFill>
                <a:latin typeface="Meiryo UI" panose="020B0604030504040204" pitchFamily="50" charset="-128"/>
                <a:ea typeface="Meiryo UI" panose="020B0604030504040204" pitchFamily="50" charset="-128"/>
              </a:rPr>
              <a:t>Maven</a:t>
            </a:r>
            <a:r>
              <a:rPr kumimoji="1" lang="ja-JP" altLang="en-US" sz="1600" dirty="0">
                <a:solidFill>
                  <a:schemeClr val="bg1"/>
                </a:solidFill>
                <a:latin typeface="Meiryo UI" panose="020B0604030504040204" pitchFamily="50" charset="-128"/>
                <a:ea typeface="Meiryo UI" panose="020B0604030504040204" pitchFamily="50" charset="-128"/>
              </a:rPr>
              <a:t>を使用します。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ライブラリの依存関係を解決したり、コンパイル</a:t>
            </a: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ja-JP" altLang="en-US" sz="1600" dirty="0">
                <a:solidFill>
                  <a:schemeClr val="bg1"/>
                </a:solidFill>
                <a:latin typeface="Meiryo UI" panose="020B0604030504040204" pitchFamily="50" charset="-128"/>
                <a:ea typeface="Meiryo UI" panose="020B0604030504040204" pitchFamily="50" charset="-128"/>
              </a:rPr>
              <a:t>テスト</a:t>
            </a: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ja-JP" altLang="en-US" sz="1600" dirty="0">
                <a:solidFill>
                  <a:schemeClr val="bg1"/>
                </a:solidFill>
                <a:latin typeface="Meiryo UI" panose="020B0604030504040204" pitchFamily="50" charset="-128"/>
                <a:ea typeface="Meiryo UI" panose="020B0604030504040204" pitchFamily="50" charset="-128"/>
              </a:rPr>
              <a:t>サーバ起動といった開発のルーチンワークをサポートする機能も提供します。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0880288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0BB0CA9D-4951-4FF7-9E48-5658D633A5E3}"/>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IntelliJ IDEA</a:t>
            </a:r>
            <a:r>
              <a:rPr kumimoji="1" lang="ja-JP" altLang="en-US" sz="2800" b="1" dirty="0">
                <a:latin typeface="Meiryo UI" panose="020B0604030504040204" pitchFamily="50" charset="-128"/>
                <a:ea typeface="Meiryo UI" panose="020B0604030504040204" pitchFamily="50" charset="-128"/>
              </a:rPr>
              <a:t>で開く</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todo</a:t>
            </a:r>
            <a:r>
              <a:rPr kumimoji="1" lang="en-US" altLang="ja-JP" sz="2000" dirty="0">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ディレクトリを</a:t>
            </a:r>
            <a:r>
              <a:rPr kumimoji="1" lang="en-US" altLang="ja-JP" sz="2000" dirty="0">
                <a:highlight>
                  <a:srgbClr val="FFFF00"/>
                </a:highlight>
                <a:latin typeface="Meiryo UI" panose="020B0604030504040204" pitchFamily="50" charset="-128"/>
                <a:ea typeface="Meiryo UI" panose="020B0604030504040204" pitchFamily="50" charset="-128"/>
              </a:rPr>
              <a:t>IntelliJ IDEA</a:t>
            </a:r>
            <a:r>
              <a:rPr kumimoji="1" lang="ja-JP" altLang="en-US" sz="2000" dirty="0">
                <a:latin typeface="Meiryo UI" panose="020B0604030504040204" pitchFamily="50" charset="-128"/>
                <a:ea typeface="Meiryo UI" panose="020B0604030504040204" pitchFamily="50" charset="-128"/>
              </a:rPr>
              <a:t>で開きます。</a:t>
            </a:r>
            <a:endParaRPr kumimoji="1" lang="en-US" altLang="ja-JP" sz="2000" dirty="0">
              <a:latin typeface="Meiryo UI" panose="020B0604030504040204" pitchFamily="50" charset="-128"/>
              <a:ea typeface="Meiryo UI" panose="020B0604030504040204" pitchFamily="50" charset="-128"/>
            </a:endParaRP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28</a:t>
            </a:fld>
            <a:endParaRPr kumimoji="1" lang="ja-JP" altLang="en-US"/>
          </a:p>
        </p:txBody>
      </p:sp>
      <p:pic>
        <p:nvPicPr>
          <p:cNvPr id="2" name="図 1">
            <a:extLst>
              <a:ext uri="{FF2B5EF4-FFF2-40B4-BE49-F238E27FC236}">
                <a16:creationId xmlns:a16="http://schemas.microsoft.com/office/drawing/2014/main" id="{C5BC06A4-AE52-49F9-95DB-78C3945502C6}"/>
              </a:ext>
            </a:extLst>
          </p:cNvPr>
          <p:cNvPicPr>
            <a:picLocks noChangeAspect="1"/>
          </p:cNvPicPr>
          <p:nvPr/>
        </p:nvPicPr>
        <p:blipFill>
          <a:blip r:embed="rId3"/>
          <a:stretch>
            <a:fillRect/>
          </a:stretch>
        </p:blipFill>
        <p:spPr>
          <a:xfrm>
            <a:off x="699834" y="2467122"/>
            <a:ext cx="3148677" cy="1923755"/>
          </a:xfrm>
          <a:prstGeom prst="rect">
            <a:avLst/>
          </a:prstGeom>
        </p:spPr>
      </p:pic>
      <p:pic>
        <p:nvPicPr>
          <p:cNvPr id="5" name="図 4">
            <a:extLst>
              <a:ext uri="{FF2B5EF4-FFF2-40B4-BE49-F238E27FC236}">
                <a16:creationId xmlns:a16="http://schemas.microsoft.com/office/drawing/2014/main" id="{1F933B40-6DB3-4536-B758-C14EF86B7896}"/>
              </a:ext>
            </a:extLst>
          </p:cNvPr>
          <p:cNvPicPr>
            <a:picLocks noChangeAspect="1"/>
          </p:cNvPicPr>
          <p:nvPr/>
        </p:nvPicPr>
        <p:blipFill>
          <a:blip r:embed="rId4"/>
          <a:stretch>
            <a:fillRect/>
          </a:stretch>
        </p:blipFill>
        <p:spPr>
          <a:xfrm>
            <a:off x="4938437" y="2210780"/>
            <a:ext cx="2315125" cy="2630330"/>
          </a:xfrm>
          <a:prstGeom prst="rect">
            <a:avLst/>
          </a:prstGeom>
        </p:spPr>
      </p:pic>
      <p:pic>
        <p:nvPicPr>
          <p:cNvPr id="9" name="図 8">
            <a:extLst>
              <a:ext uri="{FF2B5EF4-FFF2-40B4-BE49-F238E27FC236}">
                <a16:creationId xmlns:a16="http://schemas.microsoft.com/office/drawing/2014/main" id="{2517CC35-4D3A-4795-8C4F-34B7D8EA9E88}"/>
              </a:ext>
            </a:extLst>
          </p:cNvPr>
          <p:cNvPicPr>
            <a:picLocks noChangeAspect="1"/>
          </p:cNvPicPr>
          <p:nvPr/>
        </p:nvPicPr>
        <p:blipFill rotWithShape="1">
          <a:blip r:embed="rId5"/>
          <a:srcRect l="70811" t="83566"/>
          <a:stretch/>
        </p:blipFill>
        <p:spPr>
          <a:xfrm>
            <a:off x="8410208" y="2865473"/>
            <a:ext cx="3081958" cy="1127051"/>
          </a:xfrm>
          <a:prstGeom prst="rect">
            <a:avLst/>
          </a:prstGeom>
        </p:spPr>
      </p:pic>
      <p:sp>
        <p:nvSpPr>
          <p:cNvPr id="21" name="矢印: 右 20">
            <a:extLst>
              <a:ext uri="{FF2B5EF4-FFF2-40B4-BE49-F238E27FC236}">
                <a16:creationId xmlns:a16="http://schemas.microsoft.com/office/drawing/2014/main" id="{281278E9-23A8-47EA-8E10-C03F03C45CDA}"/>
              </a:ext>
            </a:extLst>
          </p:cNvPr>
          <p:cNvSpPr/>
          <p:nvPr/>
        </p:nvSpPr>
        <p:spPr>
          <a:xfrm rot="9484517">
            <a:off x="2502900" y="323355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矢印: 右 22">
            <a:extLst>
              <a:ext uri="{FF2B5EF4-FFF2-40B4-BE49-F238E27FC236}">
                <a16:creationId xmlns:a16="http://schemas.microsoft.com/office/drawing/2014/main" id="{458DED00-150D-4F0C-BA4B-F546FD64CCE9}"/>
              </a:ext>
            </a:extLst>
          </p:cNvPr>
          <p:cNvSpPr/>
          <p:nvPr/>
        </p:nvSpPr>
        <p:spPr>
          <a:xfrm>
            <a:off x="4194728" y="333049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矢印: 右 24">
            <a:extLst>
              <a:ext uri="{FF2B5EF4-FFF2-40B4-BE49-F238E27FC236}">
                <a16:creationId xmlns:a16="http://schemas.microsoft.com/office/drawing/2014/main" id="{F62542E8-0473-4543-AD7A-EAD371CC5E29}"/>
              </a:ext>
            </a:extLst>
          </p:cNvPr>
          <p:cNvSpPr/>
          <p:nvPr/>
        </p:nvSpPr>
        <p:spPr>
          <a:xfrm>
            <a:off x="7595084" y="333049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矢印: 右 26">
            <a:extLst>
              <a:ext uri="{FF2B5EF4-FFF2-40B4-BE49-F238E27FC236}">
                <a16:creationId xmlns:a16="http://schemas.microsoft.com/office/drawing/2014/main" id="{D1EC23F2-DAA9-407A-848C-A5B7DF86E301}"/>
              </a:ext>
            </a:extLst>
          </p:cNvPr>
          <p:cNvSpPr/>
          <p:nvPr/>
        </p:nvSpPr>
        <p:spPr>
          <a:xfrm rot="19912492">
            <a:off x="5856225" y="471687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矢印: 右 28">
            <a:extLst>
              <a:ext uri="{FF2B5EF4-FFF2-40B4-BE49-F238E27FC236}">
                <a16:creationId xmlns:a16="http://schemas.microsoft.com/office/drawing/2014/main" id="{3BA6C4EE-C7D6-4AF5-8BB8-E9861B2D06B3}"/>
              </a:ext>
            </a:extLst>
          </p:cNvPr>
          <p:cNvSpPr/>
          <p:nvPr/>
        </p:nvSpPr>
        <p:spPr>
          <a:xfrm rot="19079248">
            <a:off x="8776993" y="361589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2E038610-668E-4633-A9EA-5F9CF16C380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Tree>
    <p:extLst>
      <p:ext uri="{BB962C8B-B14F-4D97-AF65-F5344CB8AC3E}">
        <p14:creationId xmlns:p14="http://schemas.microsoft.com/office/powerpoint/2010/main" val="2835684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アクションクラス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SampleAction.java</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29</a:t>
            </a:fld>
            <a:endParaRPr kumimoji="1" lang="ja-JP" altLang="en-US"/>
          </a:p>
        </p:txBody>
      </p:sp>
      <p:pic>
        <p:nvPicPr>
          <p:cNvPr id="4" name="Picture 2">
            <a:extLst>
              <a:ext uri="{FF2B5EF4-FFF2-40B4-BE49-F238E27FC236}">
                <a16:creationId xmlns:a16="http://schemas.microsoft.com/office/drawing/2014/main" id="{7BE6B709-868A-475F-8E72-92C15AD904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7647" y="476870"/>
            <a:ext cx="5077155" cy="1396689"/>
          </a:xfrm>
          <a:prstGeom prst="rect">
            <a:avLst/>
          </a:prstGeom>
          <a:noFill/>
          <a:extLst>
            <a:ext uri="{909E8E84-426E-40DD-AFC4-6F175D3DCCD1}">
              <a14:hiddenFill xmlns:a14="http://schemas.microsoft.com/office/drawing/2010/main">
                <a:solidFill>
                  <a:srgbClr val="FFFFFF"/>
                </a:solidFill>
              </a14:hiddenFill>
            </a:ext>
          </a:extLst>
        </p:spPr>
      </p:pic>
      <p:sp>
        <p:nvSpPr>
          <p:cNvPr id="29" name="矢印: 右 28">
            <a:extLst>
              <a:ext uri="{FF2B5EF4-FFF2-40B4-BE49-F238E27FC236}">
                <a16:creationId xmlns:a16="http://schemas.microsoft.com/office/drawing/2014/main" id="{3BA6C4EE-C7D6-4AF5-8BB8-E9861B2D06B3}"/>
              </a:ext>
            </a:extLst>
          </p:cNvPr>
          <p:cNvSpPr/>
          <p:nvPr/>
        </p:nvSpPr>
        <p:spPr>
          <a:xfrm rot="3242858">
            <a:off x="9882993" y="40571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Rectangle 3">
            <a:extLst>
              <a:ext uri="{FF2B5EF4-FFF2-40B4-BE49-F238E27FC236}">
                <a16:creationId xmlns:a16="http://schemas.microsoft.com/office/drawing/2014/main" id="{FB26FE97-25D6-479C-9E42-3126A34A5155}"/>
              </a:ext>
            </a:extLst>
          </p:cNvPr>
          <p:cNvSpPr>
            <a:spLocks noChangeArrowheads="1"/>
          </p:cNvSpPr>
          <p:nvPr/>
        </p:nvSpPr>
        <p:spPr bwMode="auto">
          <a:xfrm>
            <a:off x="712733" y="2224105"/>
            <a:ext cx="5689377" cy="300082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Produces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javax.ws.rs.core.MediaType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SampleAction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@GET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@Produces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Object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"ok"</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025105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84D9ED6C-CDE8-424D-A686-CCFC8151127E}"/>
              </a:ext>
            </a:extLst>
          </p:cNvPr>
          <p:cNvSpPr/>
          <p:nvPr/>
        </p:nvSpPr>
        <p:spPr>
          <a:xfrm>
            <a:off x="0" y="8389"/>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ハンズオン資料を準備する</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このスライドを</a:t>
            </a:r>
            <a:r>
              <a:rPr kumimoji="1" lang="en-US" altLang="ja-JP" sz="2000" dirty="0">
                <a:latin typeface="Meiryo UI" panose="020B0604030504040204" pitchFamily="50" charset="-128"/>
                <a:ea typeface="Meiryo UI" panose="020B0604030504040204" pitchFamily="50" charset="-128"/>
              </a:rPr>
              <a:t>PDF</a:t>
            </a:r>
            <a:r>
              <a:rPr kumimoji="1" lang="ja-JP" altLang="en-US" sz="2000" dirty="0">
                <a:latin typeface="Meiryo UI" panose="020B0604030504040204" pitchFamily="50" charset="-128"/>
                <a:ea typeface="Meiryo UI" panose="020B0604030504040204" pitchFamily="50" charset="-128"/>
              </a:rPr>
              <a:t>にしたファイルを提供しています。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PDF</a:t>
            </a:r>
            <a:r>
              <a:rPr kumimoji="1" lang="ja-JP" altLang="en-US" sz="2000" dirty="0">
                <a:latin typeface="Meiryo UI" panose="020B0604030504040204" pitchFamily="50" charset="-128"/>
                <a:ea typeface="Meiryo UI" panose="020B0604030504040204" pitchFamily="50" charset="-128"/>
              </a:rPr>
              <a:t>ファイルを開いて見れる状態にしてください。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api-handson</a:t>
            </a:r>
            <a:r>
              <a:rPr kumimoji="1" lang="en-US" altLang="ja-JP" sz="2000" dirty="0">
                <a:highlight>
                  <a:srgbClr val="FFFF00"/>
                </a:highlight>
                <a:latin typeface="Meiryo UI" panose="020B0604030504040204" pitchFamily="50" charset="-128"/>
                <a:ea typeface="Meiryo UI" panose="020B0604030504040204" pitchFamily="50" charset="-128"/>
              </a:rPr>
              <a:t>/api-handson.pdf</a:t>
            </a: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3</a:t>
            </a:fld>
            <a:endParaRPr kumimoji="1" lang="ja-JP" altLang="en-US"/>
          </a:p>
        </p:txBody>
      </p:sp>
      <p:sp>
        <p:nvSpPr>
          <p:cNvPr id="4" name="テキスト ボックス 3">
            <a:extLst>
              <a:ext uri="{FF2B5EF4-FFF2-40B4-BE49-F238E27FC236}">
                <a16:creationId xmlns:a16="http://schemas.microsoft.com/office/drawing/2014/main" id="{7C9CEE1D-C5D1-44E8-89D1-977A4142321A}"/>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Tree>
    <p:extLst>
      <p:ext uri="{BB962C8B-B14F-4D97-AF65-F5344CB8AC3E}">
        <p14:creationId xmlns:p14="http://schemas.microsoft.com/office/powerpoint/2010/main" val="3007000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ルーティング</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30</a:t>
            </a:fld>
            <a:endParaRPr kumimoji="1" lang="ja-JP" altLang="en-US"/>
          </a:p>
        </p:txBody>
      </p:sp>
      <p:sp>
        <p:nvSpPr>
          <p:cNvPr id="5" name="テキスト ボックス 4">
            <a:extLst>
              <a:ext uri="{FF2B5EF4-FFF2-40B4-BE49-F238E27FC236}">
                <a16:creationId xmlns:a16="http://schemas.microsoft.com/office/drawing/2014/main" id="{D5A5346A-38CB-4407-85F2-3FE0962F0E74}"/>
              </a:ext>
            </a:extLst>
          </p:cNvPr>
          <p:cNvSpPr txBox="1"/>
          <p:nvPr/>
        </p:nvSpPr>
        <p:spPr>
          <a:xfrm>
            <a:off x="715816" y="1308543"/>
            <a:ext cx="10888049" cy="861390"/>
          </a:xfrm>
          <a:prstGeom prst="rect">
            <a:avLst/>
          </a:prstGeom>
          <a:noFill/>
        </p:spPr>
        <p:txBody>
          <a:bodyPr wrap="square" rtlCol="0">
            <a:spAutoFit/>
          </a:bodyPr>
          <a:lstStyle/>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SampleAction.java</a:t>
            </a:r>
          </a:p>
        </p:txBody>
      </p:sp>
      <p:sp>
        <p:nvSpPr>
          <p:cNvPr id="7" name="Rectangle 3">
            <a:extLst>
              <a:ext uri="{FF2B5EF4-FFF2-40B4-BE49-F238E27FC236}">
                <a16:creationId xmlns:a16="http://schemas.microsoft.com/office/drawing/2014/main" id="{BC2B7928-F702-470B-AECA-747EA11893CB}"/>
              </a:ext>
            </a:extLst>
          </p:cNvPr>
          <p:cNvSpPr>
            <a:spLocks noChangeArrowheads="1"/>
          </p:cNvSpPr>
          <p:nvPr/>
        </p:nvSpPr>
        <p:spPr bwMode="auto">
          <a:xfrm>
            <a:off x="715816" y="2227602"/>
            <a:ext cx="5718540" cy="300082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javax.ws.rs.Produces;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javax.ws.rs.core.MediaType;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java.util.Map;</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SampleAction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@GET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@Produces(MediaType.</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Object get()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Map.</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of</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("status", "ok");</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
        <p:nvSpPr>
          <p:cNvPr id="2" name="テキスト ボックス 1">
            <a:extLst>
              <a:ext uri="{FF2B5EF4-FFF2-40B4-BE49-F238E27FC236}">
                <a16:creationId xmlns:a16="http://schemas.microsoft.com/office/drawing/2014/main" id="{7955BC98-4561-4326-B604-EDC24455E4B0}"/>
              </a:ext>
            </a:extLst>
          </p:cNvPr>
          <p:cNvSpPr txBox="1"/>
          <p:nvPr/>
        </p:nvSpPr>
        <p:spPr>
          <a:xfrm>
            <a:off x="3842855" y="3095560"/>
            <a:ext cx="6411986" cy="3133871"/>
          </a:xfrm>
          <a:prstGeom prst="rect">
            <a:avLst/>
          </a:prstGeom>
          <a:solidFill>
            <a:schemeClr val="accent4"/>
          </a:solidFill>
        </p:spPr>
        <p:txBody>
          <a:bodyPr wrap="square" rtlCol="0">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Nablarch</a:t>
            </a:r>
            <a:r>
              <a:rPr kumimoji="1" lang="ja-JP" altLang="en-US" sz="1600" dirty="0">
                <a:solidFill>
                  <a:schemeClr val="bg1"/>
                </a:solidFill>
                <a:latin typeface="Meiryo UI" panose="020B0604030504040204" pitchFamily="50" charset="-128"/>
                <a:ea typeface="Meiryo UI" panose="020B0604030504040204" pitchFamily="50" charset="-128"/>
              </a:rPr>
              <a:t>では、ルーティングアダプタという機能で、リクエストをどのアクションクラスで処理するかを定義することができます。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ルーティングアダプタ</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hlinkClick r:id="rId3"/>
              </a:rPr>
              <a:t>https://nablarch.github.io/docs/LATEST/doc/application_framework/adaptors/router_adaptor.html</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endParaRPr kumimoji="1" lang="ja-JP" altLang="en-US"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JAX-RS</a:t>
            </a:r>
            <a:r>
              <a:rPr kumimoji="1" lang="ja-JP" altLang="en-US" sz="1600" dirty="0">
                <a:solidFill>
                  <a:schemeClr val="bg1"/>
                </a:solidFill>
                <a:latin typeface="Meiryo UI" panose="020B0604030504040204" pitchFamily="50" charset="-128"/>
                <a:ea typeface="Meiryo UI" panose="020B0604030504040204" pitchFamily="50" charset="-128"/>
              </a:rPr>
              <a:t>のアノテーション（</a:t>
            </a:r>
            <a:r>
              <a:rPr kumimoji="1" lang="en-US" altLang="ja-JP" sz="1600" dirty="0">
                <a:solidFill>
                  <a:schemeClr val="bg1"/>
                </a:solidFill>
                <a:latin typeface="Meiryo UI" panose="020B0604030504040204" pitchFamily="50" charset="-128"/>
                <a:ea typeface="Meiryo UI" panose="020B0604030504040204" pitchFamily="50" charset="-128"/>
              </a:rPr>
              <a:t>@PATH</a:t>
            </a:r>
            <a:r>
              <a:rPr kumimoji="1" lang="ja-JP" altLang="en-US" sz="1600" dirty="0">
                <a:solidFill>
                  <a:schemeClr val="bg1"/>
                </a:solidFill>
                <a:latin typeface="Meiryo UI" panose="020B0604030504040204" pitchFamily="50" charset="-128"/>
                <a:ea typeface="Meiryo UI" panose="020B0604030504040204" pitchFamily="50" charset="-128"/>
              </a:rPr>
              <a:t>や</a:t>
            </a:r>
            <a:r>
              <a:rPr kumimoji="1" lang="en-US" altLang="ja-JP" sz="1600" dirty="0">
                <a:solidFill>
                  <a:schemeClr val="bg1"/>
                </a:solidFill>
                <a:latin typeface="Meiryo UI" panose="020B0604030504040204" pitchFamily="50" charset="-128"/>
                <a:ea typeface="Meiryo UI" panose="020B0604030504040204" pitchFamily="50" charset="-128"/>
              </a:rPr>
              <a:t>@GET</a:t>
            </a:r>
            <a:r>
              <a:rPr kumimoji="1" lang="ja-JP" altLang="en-US" sz="1600" dirty="0">
                <a:solidFill>
                  <a:schemeClr val="bg1"/>
                </a:solidFill>
                <a:latin typeface="Meiryo UI" panose="020B0604030504040204" pitchFamily="50" charset="-128"/>
                <a:ea typeface="Meiryo UI" panose="020B0604030504040204" pitchFamily="50" charset="-128"/>
              </a:rPr>
              <a:t>等）を使用してルーティングを定義できますので、パスが</a:t>
            </a: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en-US" altLang="ja-JP" sz="1600" dirty="0" err="1">
                <a:solidFill>
                  <a:schemeClr val="bg1"/>
                </a:solidFill>
                <a:latin typeface="Meiryo UI" panose="020B0604030504040204" pitchFamily="50" charset="-128"/>
                <a:ea typeface="Meiryo UI" panose="020B0604030504040204" pitchFamily="50" charset="-128"/>
              </a:rPr>
              <a:t>api</a:t>
            </a:r>
            <a:r>
              <a:rPr kumimoji="1" lang="en-US" altLang="ja-JP" sz="1600" dirty="0">
                <a:solidFill>
                  <a:schemeClr val="bg1"/>
                </a:solidFill>
                <a:latin typeface="Meiryo UI" panose="020B0604030504040204" pitchFamily="50" charset="-128"/>
                <a:ea typeface="Meiryo UI" panose="020B0604030504040204" pitchFamily="50" charset="-128"/>
              </a:rPr>
              <a:t>/test</a:t>
            </a:r>
            <a:r>
              <a:rPr kumimoji="1" lang="ja-JP" altLang="en-US" sz="1600" dirty="0">
                <a:solidFill>
                  <a:schemeClr val="bg1"/>
                </a:solidFill>
                <a:latin typeface="Meiryo UI" panose="020B0604030504040204" pitchFamily="50" charset="-128"/>
                <a:ea typeface="Meiryo UI" panose="020B0604030504040204" pitchFamily="50" charset="-128"/>
              </a:rPr>
              <a:t>、</a:t>
            </a:r>
            <a:r>
              <a:rPr kumimoji="1" lang="en-US" altLang="ja-JP" sz="1600" dirty="0">
                <a:solidFill>
                  <a:schemeClr val="bg1"/>
                </a:solidFill>
                <a:latin typeface="Meiryo UI" panose="020B0604030504040204" pitchFamily="50" charset="-128"/>
                <a:ea typeface="Meiryo UI" panose="020B0604030504040204" pitchFamily="50" charset="-128"/>
              </a:rPr>
              <a:t>HTTP</a:t>
            </a:r>
            <a:r>
              <a:rPr kumimoji="1" lang="ja-JP" altLang="en-US" sz="1600" dirty="0">
                <a:solidFill>
                  <a:schemeClr val="bg1"/>
                </a:solidFill>
                <a:latin typeface="Meiryo UI" panose="020B0604030504040204" pitchFamily="50" charset="-128"/>
                <a:ea typeface="Meiryo UI" panose="020B0604030504040204" pitchFamily="50" charset="-128"/>
              </a:rPr>
              <a:t>メソッドが</a:t>
            </a:r>
            <a:r>
              <a:rPr kumimoji="1" lang="en-US" altLang="ja-JP" sz="1600" dirty="0">
                <a:solidFill>
                  <a:schemeClr val="bg1"/>
                </a:solidFill>
                <a:latin typeface="Meiryo UI" panose="020B0604030504040204" pitchFamily="50" charset="-128"/>
                <a:ea typeface="Meiryo UI" panose="020B0604030504040204" pitchFamily="50" charset="-128"/>
              </a:rPr>
              <a:t>GET</a:t>
            </a:r>
            <a:r>
              <a:rPr kumimoji="1" lang="ja-JP" altLang="en-US" sz="1600" dirty="0">
                <a:solidFill>
                  <a:schemeClr val="bg1"/>
                </a:solidFill>
                <a:latin typeface="Meiryo UI" panose="020B0604030504040204" pitchFamily="50" charset="-128"/>
                <a:ea typeface="Meiryo UI" panose="020B0604030504040204" pitchFamily="50" charset="-128"/>
              </a:rPr>
              <a:t>に対応した起動テスト用の</a:t>
            </a:r>
            <a:r>
              <a:rPr kumimoji="1" lang="en-US" altLang="ja-JP" sz="1600" dirty="0">
                <a:solidFill>
                  <a:schemeClr val="bg1"/>
                </a:solidFill>
                <a:latin typeface="Meiryo UI" panose="020B0604030504040204" pitchFamily="50" charset="-128"/>
                <a:ea typeface="Meiryo UI" panose="020B0604030504040204" pitchFamily="50" charset="-128"/>
              </a:rPr>
              <a:t>REST API</a:t>
            </a:r>
            <a:r>
              <a:rPr kumimoji="1" lang="ja-JP" altLang="en-US" sz="1600" dirty="0">
                <a:solidFill>
                  <a:schemeClr val="bg1"/>
                </a:solidFill>
                <a:latin typeface="Meiryo UI" panose="020B0604030504040204" pitchFamily="50" charset="-128"/>
                <a:ea typeface="Meiryo UI" panose="020B0604030504040204" pitchFamily="50" charset="-128"/>
              </a:rPr>
              <a:t>を実装しています。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494044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DI</a:t>
            </a:r>
            <a:r>
              <a:rPr kumimoji="1" lang="ja-JP" altLang="en-US" sz="2800" b="1" dirty="0">
                <a:latin typeface="Meiryo UI" panose="020B0604030504040204" pitchFamily="50" charset="-128"/>
                <a:ea typeface="Meiryo UI" panose="020B0604030504040204" pitchFamily="50" charset="-128"/>
              </a:rPr>
              <a:t>コンテナ</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31</a:t>
            </a:fld>
            <a:endParaRPr kumimoji="1" lang="ja-JP" altLang="en-US"/>
          </a:p>
        </p:txBody>
      </p:sp>
      <p:sp>
        <p:nvSpPr>
          <p:cNvPr id="12" name="テキスト ボックス 11">
            <a:extLst>
              <a:ext uri="{FF2B5EF4-FFF2-40B4-BE49-F238E27FC236}">
                <a16:creationId xmlns:a16="http://schemas.microsoft.com/office/drawing/2014/main" id="{C699FD54-CEBC-4658-9A8A-F3A8902B3A69}"/>
              </a:ext>
            </a:extLst>
          </p:cNvPr>
          <p:cNvSpPr txBox="1"/>
          <p:nvPr/>
        </p:nvSpPr>
        <p:spPr>
          <a:xfrm>
            <a:off x="715816" y="1308543"/>
            <a:ext cx="10888049" cy="861390"/>
          </a:xfrm>
          <a:prstGeom prst="rect">
            <a:avLst/>
          </a:prstGeom>
          <a:noFill/>
        </p:spPr>
        <p:txBody>
          <a:bodyPr wrap="square" rtlCol="0">
            <a:spAutoFit/>
          </a:bodyPr>
          <a:lstStyle/>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SampleAction.java</a:t>
            </a:r>
          </a:p>
        </p:txBody>
      </p:sp>
      <p:sp>
        <p:nvSpPr>
          <p:cNvPr id="14" name="Rectangle 3">
            <a:extLst>
              <a:ext uri="{FF2B5EF4-FFF2-40B4-BE49-F238E27FC236}">
                <a16:creationId xmlns:a16="http://schemas.microsoft.com/office/drawing/2014/main" id="{594D39AC-508E-42BD-97A1-126187283E25}"/>
              </a:ext>
            </a:extLst>
          </p:cNvPr>
          <p:cNvSpPr>
            <a:spLocks noChangeArrowheads="1"/>
          </p:cNvSpPr>
          <p:nvPr/>
        </p:nvSpPr>
        <p:spPr bwMode="auto">
          <a:xfrm>
            <a:off x="715816" y="2236179"/>
            <a:ext cx="5819208" cy="300082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javax.ws.rs.GET;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javax.ws.rs.Path;</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javax.ws.rs.Produces;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javax.ws.rs.core.MediaType;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java.util.Map;</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@Path("test")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SampleAction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@GET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@Produces(MediaType.</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Object get()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Map.</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of</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("status", "ok");</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
        <p:nvSpPr>
          <p:cNvPr id="2" name="テキスト ボックス 1">
            <a:extLst>
              <a:ext uri="{FF2B5EF4-FFF2-40B4-BE49-F238E27FC236}">
                <a16:creationId xmlns:a16="http://schemas.microsoft.com/office/drawing/2014/main" id="{7955BC98-4561-4326-B604-EDC24455E4B0}"/>
              </a:ext>
            </a:extLst>
          </p:cNvPr>
          <p:cNvSpPr txBox="1"/>
          <p:nvPr/>
        </p:nvSpPr>
        <p:spPr>
          <a:xfrm>
            <a:off x="3834466" y="3069189"/>
            <a:ext cx="6411986" cy="3441648"/>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クラスに付与している</a:t>
            </a:r>
            <a:r>
              <a:rPr kumimoji="1" lang="en-US" altLang="ja-JP" sz="1600" dirty="0" err="1">
                <a:solidFill>
                  <a:schemeClr val="bg1"/>
                </a:solidFill>
                <a:latin typeface="Meiryo UI" panose="020B0604030504040204" pitchFamily="50" charset="-128"/>
                <a:ea typeface="Meiryo UI" panose="020B0604030504040204" pitchFamily="50" charset="-128"/>
              </a:rPr>
              <a:t>SystemRepositoryComponent</a:t>
            </a:r>
            <a:r>
              <a:rPr kumimoji="1" lang="ja-JP" altLang="en-US" sz="1600" dirty="0">
                <a:solidFill>
                  <a:schemeClr val="bg1"/>
                </a:solidFill>
                <a:latin typeface="Meiryo UI" panose="020B0604030504040204" pitchFamily="50" charset="-128"/>
                <a:ea typeface="Meiryo UI" panose="020B0604030504040204" pitchFamily="50" charset="-128"/>
              </a:rPr>
              <a:t>アノテーションは、</a:t>
            </a:r>
            <a:r>
              <a:rPr kumimoji="1" lang="en-US" altLang="ja-JP" sz="1600" dirty="0" err="1">
                <a:solidFill>
                  <a:schemeClr val="bg1"/>
                </a:solidFill>
                <a:latin typeface="Meiryo UI" panose="020B0604030504040204" pitchFamily="50" charset="-128"/>
                <a:ea typeface="Meiryo UI" panose="020B0604030504040204" pitchFamily="50" charset="-128"/>
              </a:rPr>
              <a:t>Nablarch</a:t>
            </a:r>
            <a:r>
              <a:rPr kumimoji="1" lang="ja-JP" altLang="en-US" sz="1600" dirty="0">
                <a:solidFill>
                  <a:schemeClr val="bg1"/>
                </a:solidFill>
                <a:latin typeface="Meiryo UI" panose="020B0604030504040204" pitchFamily="50" charset="-128"/>
                <a:ea typeface="Meiryo UI" panose="020B0604030504040204" pitchFamily="50" charset="-128"/>
              </a:rPr>
              <a:t>が提供している</a:t>
            </a:r>
            <a:r>
              <a:rPr kumimoji="1" lang="en-US" altLang="ja-JP" sz="1600" dirty="0">
                <a:solidFill>
                  <a:schemeClr val="bg1"/>
                </a:solidFill>
                <a:latin typeface="Meiryo UI" panose="020B0604030504040204" pitchFamily="50" charset="-128"/>
                <a:ea typeface="Meiryo UI" panose="020B0604030504040204" pitchFamily="50" charset="-128"/>
              </a:rPr>
              <a:t>DI</a:t>
            </a:r>
            <a:r>
              <a:rPr kumimoji="1" lang="ja-JP" altLang="en-US" sz="1600" dirty="0">
                <a:solidFill>
                  <a:schemeClr val="bg1"/>
                </a:solidFill>
                <a:latin typeface="Meiryo UI" panose="020B0604030504040204" pitchFamily="50" charset="-128"/>
                <a:ea typeface="Meiryo UI" panose="020B0604030504040204" pitchFamily="50" charset="-128"/>
              </a:rPr>
              <a:t>コンテナの機能を持つシステムリポジトリに登録するための設定です。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システムリポジトリ</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hlinkClick r:id="rId3"/>
              </a:rPr>
              <a:t>https://nablarch.github.io/docs/LATEST/doc/application_framework/application_framework/libraries/repository.html</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endParaRPr kumimoji="1" lang="ja-JP" altLang="en-US"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ToDo</a:t>
            </a:r>
            <a:r>
              <a:rPr kumimoji="1" lang="ja-JP" altLang="en-US" sz="1600" dirty="0">
                <a:solidFill>
                  <a:schemeClr val="bg1"/>
                </a:solidFill>
                <a:latin typeface="Meiryo UI" panose="020B0604030504040204" pitchFamily="50" charset="-128"/>
                <a:ea typeface="Meiryo UI" panose="020B0604030504040204" pitchFamily="50" charset="-128"/>
              </a:rPr>
              <a:t>アプリで</a:t>
            </a:r>
            <a:r>
              <a:rPr kumimoji="1" lang="en-US" altLang="ja-JP" sz="1600" dirty="0">
                <a:solidFill>
                  <a:schemeClr val="bg1"/>
                </a:solidFill>
                <a:latin typeface="Meiryo UI" panose="020B0604030504040204" pitchFamily="50" charset="-128"/>
                <a:ea typeface="Meiryo UI" panose="020B0604030504040204" pitchFamily="50" charset="-128"/>
              </a:rPr>
              <a:t>DI</a:t>
            </a:r>
            <a:r>
              <a:rPr kumimoji="1" lang="ja-JP" altLang="en-US" sz="1600" dirty="0">
                <a:solidFill>
                  <a:schemeClr val="bg1"/>
                </a:solidFill>
                <a:latin typeface="Meiryo UI" panose="020B0604030504040204" pitchFamily="50" charset="-128"/>
                <a:ea typeface="Meiryo UI" panose="020B0604030504040204" pitchFamily="50" charset="-128"/>
              </a:rPr>
              <a:t>コンテナの機能を使うため、アクションクラスをシステムリポジトリから取得するように予め設定しています。そのため、アクションクラスをシステムリポジトリに登録する必要があります。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0475047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リクエスト</a:t>
            </a:r>
            <a:r>
              <a:rPr kumimoji="1" lang="en-US" altLang="ja-JP" sz="2800" b="1" dirty="0">
                <a:latin typeface="Meiryo UI" panose="020B0604030504040204" pitchFamily="50" charset="-128"/>
                <a:ea typeface="Meiryo UI" panose="020B0604030504040204" pitchFamily="50" charset="-128"/>
              </a:rPr>
              <a:t>/</a:t>
            </a:r>
            <a:r>
              <a:rPr kumimoji="1" lang="ja-JP" altLang="en-US" sz="2800" b="1" dirty="0">
                <a:latin typeface="Meiryo UI" panose="020B0604030504040204" pitchFamily="50" charset="-128"/>
                <a:ea typeface="Meiryo UI" panose="020B0604030504040204" pitchFamily="50" charset="-128"/>
              </a:rPr>
              <a:t>レスポンスの変換</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32</a:t>
            </a:fld>
            <a:endParaRPr kumimoji="1" lang="ja-JP" altLang="en-US"/>
          </a:p>
        </p:txBody>
      </p:sp>
      <p:sp>
        <p:nvSpPr>
          <p:cNvPr id="10" name="テキスト ボックス 9">
            <a:extLst>
              <a:ext uri="{FF2B5EF4-FFF2-40B4-BE49-F238E27FC236}">
                <a16:creationId xmlns:a16="http://schemas.microsoft.com/office/drawing/2014/main" id="{698280DA-9094-4415-9371-1C5E05912113}"/>
              </a:ext>
            </a:extLst>
          </p:cNvPr>
          <p:cNvSpPr txBox="1"/>
          <p:nvPr/>
        </p:nvSpPr>
        <p:spPr>
          <a:xfrm>
            <a:off x="715816" y="1308543"/>
            <a:ext cx="10888049" cy="861390"/>
          </a:xfrm>
          <a:prstGeom prst="rect">
            <a:avLst/>
          </a:prstGeom>
          <a:noFill/>
        </p:spPr>
        <p:txBody>
          <a:bodyPr wrap="square" rtlCol="0">
            <a:spAutoFit/>
          </a:bodyPr>
          <a:lstStyle/>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SampleAction.java</a:t>
            </a:r>
          </a:p>
        </p:txBody>
      </p:sp>
      <p:sp>
        <p:nvSpPr>
          <p:cNvPr id="12" name="Rectangle 3">
            <a:extLst>
              <a:ext uri="{FF2B5EF4-FFF2-40B4-BE49-F238E27FC236}">
                <a16:creationId xmlns:a16="http://schemas.microsoft.com/office/drawing/2014/main" id="{F7BBF36F-80C8-4583-B9C9-5ADD99526666}"/>
              </a:ext>
            </a:extLst>
          </p:cNvPr>
          <p:cNvSpPr>
            <a:spLocks noChangeArrowheads="1"/>
          </p:cNvSpPr>
          <p:nvPr/>
        </p:nvSpPr>
        <p:spPr bwMode="auto">
          <a:xfrm>
            <a:off x="715815" y="2183707"/>
            <a:ext cx="5181645" cy="313932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javax.ws.rs.GET;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javax.ws.rs.Path;</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Produces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javax.ws.rs.core.MediaType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@Path("test")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SampleAction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@GET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@Produces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Object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"ok"</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
        <p:nvSpPr>
          <p:cNvPr id="2" name="テキスト ボックス 1">
            <a:extLst>
              <a:ext uri="{FF2B5EF4-FFF2-40B4-BE49-F238E27FC236}">
                <a16:creationId xmlns:a16="http://schemas.microsoft.com/office/drawing/2014/main" id="{7955BC98-4561-4326-B604-EDC24455E4B0}"/>
              </a:ext>
            </a:extLst>
          </p:cNvPr>
          <p:cNvSpPr txBox="1"/>
          <p:nvPr/>
        </p:nvSpPr>
        <p:spPr>
          <a:xfrm>
            <a:off x="3851244" y="3082245"/>
            <a:ext cx="6411986" cy="3441648"/>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"status"</a:t>
            </a:r>
            <a:r>
              <a:rPr kumimoji="1" lang="ja-JP" altLang="en-US" sz="1600" dirty="0">
                <a:solidFill>
                  <a:schemeClr val="bg1"/>
                </a:solidFill>
                <a:latin typeface="Meiryo UI" panose="020B0604030504040204" pitchFamily="50" charset="-128"/>
                <a:ea typeface="Meiryo UI" panose="020B0604030504040204" pitchFamily="50" charset="-128"/>
              </a:rPr>
              <a:t>キーで</a:t>
            </a:r>
            <a:r>
              <a:rPr kumimoji="1" lang="en-US" altLang="ja-JP" sz="1600" dirty="0">
                <a:solidFill>
                  <a:schemeClr val="bg1"/>
                </a:solidFill>
                <a:latin typeface="Meiryo UI" panose="020B0604030504040204" pitchFamily="50" charset="-128"/>
                <a:ea typeface="Meiryo UI" panose="020B0604030504040204" pitchFamily="50" charset="-128"/>
              </a:rPr>
              <a:t>"ok"</a:t>
            </a:r>
            <a:r>
              <a:rPr kumimoji="1" lang="ja-JP" altLang="en-US" sz="1600" dirty="0">
                <a:solidFill>
                  <a:schemeClr val="bg1"/>
                </a:solidFill>
                <a:latin typeface="Meiryo UI" panose="020B0604030504040204" pitchFamily="50" charset="-128"/>
                <a:ea typeface="Meiryo UI" panose="020B0604030504040204" pitchFamily="50" charset="-128"/>
              </a:rPr>
              <a:t>文字列を格納する</a:t>
            </a:r>
            <a:r>
              <a:rPr kumimoji="1" lang="en-US" altLang="ja-JP" sz="1600" dirty="0">
                <a:solidFill>
                  <a:schemeClr val="bg1"/>
                </a:solidFill>
                <a:latin typeface="Meiryo UI" panose="020B0604030504040204" pitchFamily="50" charset="-128"/>
                <a:ea typeface="Meiryo UI" panose="020B0604030504040204" pitchFamily="50" charset="-128"/>
              </a:rPr>
              <a:t>Map</a:t>
            </a:r>
            <a:r>
              <a:rPr kumimoji="1" lang="ja-JP" altLang="en-US" sz="1600" dirty="0">
                <a:solidFill>
                  <a:schemeClr val="bg1"/>
                </a:solidFill>
                <a:latin typeface="Meiryo UI" panose="020B0604030504040204" pitchFamily="50" charset="-128"/>
                <a:ea typeface="Meiryo UI" panose="020B0604030504040204" pitchFamily="50" charset="-128"/>
              </a:rPr>
              <a:t>オブジェクトを返していますが、これは次のような</a:t>
            </a:r>
            <a:r>
              <a:rPr kumimoji="1" lang="en-US" altLang="ja-JP" sz="1600" dirty="0">
                <a:solidFill>
                  <a:schemeClr val="bg1"/>
                </a:solidFill>
                <a:latin typeface="Meiryo UI" panose="020B0604030504040204" pitchFamily="50" charset="-128"/>
                <a:ea typeface="Meiryo UI" panose="020B0604030504040204" pitchFamily="50" charset="-128"/>
              </a:rPr>
              <a:t>JSON</a:t>
            </a:r>
            <a:r>
              <a:rPr kumimoji="1" lang="ja-JP" altLang="en-US" sz="1600" dirty="0">
                <a:solidFill>
                  <a:schemeClr val="bg1"/>
                </a:solidFill>
                <a:latin typeface="Meiryo UI" panose="020B0604030504040204" pitchFamily="50" charset="-128"/>
                <a:ea typeface="Meiryo UI" panose="020B0604030504040204" pitchFamily="50" charset="-128"/>
              </a:rPr>
              <a:t>に変換されます。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 "status": "ok" }</a:t>
            </a:r>
          </a:p>
          <a:p>
            <a:pPr>
              <a:lnSpc>
                <a:spcPts val="2400"/>
              </a:lnSpc>
            </a:pP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@Consumes</a:t>
            </a:r>
            <a:r>
              <a:rPr kumimoji="1" lang="ja-JP" altLang="en-US" sz="1600" dirty="0">
                <a:solidFill>
                  <a:schemeClr val="bg1"/>
                </a:solidFill>
                <a:latin typeface="Meiryo UI" panose="020B0604030504040204" pitchFamily="50" charset="-128"/>
                <a:ea typeface="Meiryo UI" panose="020B0604030504040204" pitchFamily="50" charset="-128"/>
              </a:rPr>
              <a:t>アノテーション、</a:t>
            </a:r>
            <a:r>
              <a:rPr kumimoji="1" lang="en-US" altLang="ja-JP" sz="1600" dirty="0">
                <a:solidFill>
                  <a:schemeClr val="bg1"/>
                </a:solidFill>
                <a:latin typeface="Meiryo UI" panose="020B0604030504040204" pitchFamily="50" charset="-128"/>
                <a:ea typeface="Meiryo UI" panose="020B0604030504040204" pitchFamily="50" charset="-128"/>
              </a:rPr>
              <a:t>@Produces</a:t>
            </a:r>
            <a:r>
              <a:rPr kumimoji="1" lang="ja-JP" altLang="en-US" sz="1600" dirty="0">
                <a:solidFill>
                  <a:schemeClr val="bg1"/>
                </a:solidFill>
                <a:latin typeface="Meiryo UI" panose="020B0604030504040204" pitchFamily="50" charset="-128"/>
                <a:ea typeface="Meiryo UI" panose="020B0604030504040204" pitchFamily="50" charset="-128"/>
              </a:rPr>
              <a:t>アノテーションで指定したメディアタイプに応じた形式にリクエストボディ変換ハンドラが変換を行います。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リクエストボディ変換ハンドラ</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hlinkClick r:id="rId3"/>
              </a:rPr>
              <a:t>https://nablarch.github.io/docs/LATEST/doc/application_framework/application_framework/handlers/rest/body_convert_handler.html</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728424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のテストを行うには</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上のテーブルや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テストデータの登録が必要です。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マイグレーションツール（</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のバージョン管理）の</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Flyway</a:t>
            </a:r>
            <a:r>
              <a:rPr kumimoji="1" lang="ja-JP" altLang="en-US" sz="2000" dirty="0">
                <a:latin typeface="Meiryo UI" panose="020B0604030504040204" pitchFamily="50" charset="-128"/>
                <a:ea typeface="Meiryo UI" panose="020B0604030504040204" pitchFamily="50" charset="-128"/>
              </a:rPr>
              <a:t>を使用します。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Flyway</a:t>
            </a: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https://flywaydb.org/</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Flyway</a:t>
            </a:r>
            <a:r>
              <a:rPr kumimoji="1" lang="ja-JP" altLang="en-US" sz="2000" dirty="0">
                <a:latin typeface="Meiryo UI" panose="020B0604030504040204" pitchFamily="50" charset="-128"/>
                <a:ea typeface="Meiryo UI" panose="020B0604030504040204" pitchFamily="50" charset="-128"/>
              </a:rPr>
              <a:t>使い方メモ</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1600" dirty="0">
                <a:latin typeface="Meiryo UI" panose="020B0604030504040204" pitchFamily="50" charset="-128"/>
                <a:ea typeface="Meiryo UI" panose="020B0604030504040204" pitchFamily="50" charset="-128"/>
                <a:hlinkClick r:id="rId4"/>
              </a:rPr>
              <a:t>https://qiita.com/opengl-8080/items/6368c19a06521b65a655</a:t>
            </a:r>
            <a:endParaRPr kumimoji="1" lang="en-US" altLang="ja-JP" sz="1600" dirty="0">
              <a:highlight>
                <a:srgbClr val="FFFF00"/>
              </a:highlight>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DB</a:t>
            </a:r>
            <a:r>
              <a:rPr kumimoji="1" lang="ja-JP" altLang="en-US" sz="2800" b="1" dirty="0">
                <a:latin typeface="Meiryo UI" panose="020B0604030504040204" pitchFamily="50" charset="-128"/>
                <a:ea typeface="Meiryo UI" panose="020B0604030504040204" pitchFamily="50" charset="-128"/>
              </a:rPr>
              <a:t>セットアップ</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33</a:t>
            </a:fld>
            <a:endParaRPr kumimoji="1" lang="ja-JP" altLang="en-US"/>
          </a:p>
        </p:txBody>
      </p:sp>
      <p:sp>
        <p:nvSpPr>
          <p:cNvPr id="13" name="Rectangle 1">
            <a:extLst>
              <a:ext uri="{FF2B5EF4-FFF2-40B4-BE49-F238E27FC236}">
                <a16:creationId xmlns:a16="http://schemas.microsoft.com/office/drawing/2014/main" id="{460B69E6-E70D-478B-92DC-7BDEADA24645}"/>
              </a:ext>
            </a:extLst>
          </p:cNvPr>
          <p:cNvSpPr>
            <a:spLocks noChangeArrowheads="1"/>
          </p:cNvSpPr>
          <p:nvPr/>
        </p:nvSpPr>
        <p:spPr bwMode="auto">
          <a:xfrm>
            <a:off x="7692706" y="1518801"/>
            <a:ext cx="3783478" cy="438581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SEQUENCE todo_id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INCREMENT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BY </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1</a:t>
            </a:r>
            <a:b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MAXVALUE </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9223372036854775807</a:t>
            </a:r>
            <a:b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START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WITH </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1</a:t>
            </a:r>
            <a:b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CYCLE;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password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name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FOREIGN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REFERENCES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todo_id   BIGINT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text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completed BOOLEAN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FOREIGN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REFERENCES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15" name="テキスト ボックス 14">
            <a:extLst>
              <a:ext uri="{FF2B5EF4-FFF2-40B4-BE49-F238E27FC236}">
                <a16:creationId xmlns:a16="http://schemas.microsoft.com/office/drawing/2014/main" id="{3E102964-63BA-4619-A5E0-190E3D931D3F}"/>
              </a:ext>
            </a:extLst>
          </p:cNvPr>
          <p:cNvSpPr txBox="1"/>
          <p:nvPr/>
        </p:nvSpPr>
        <p:spPr>
          <a:xfrm>
            <a:off x="7877306" y="561558"/>
            <a:ext cx="3598878" cy="86139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に適用する</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V1__create_table.sql</a:t>
            </a:r>
          </a:p>
        </p:txBody>
      </p:sp>
    </p:spTree>
    <p:extLst>
      <p:ext uri="{BB962C8B-B14F-4D97-AF65-F5344CB8AC3E}">
        <p14:creationId xmlns:p14="http://schemas.microsoft.com/office/powerpoint/2010/main" val="1905100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テストクラス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SampleTest.java</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34</a:t>
            </a:fld>
            <a:endParaRPr kumimoji="1" lang="ja-JP" altLang="en-US"/>
          </a:p>
        </p:txBody>
      </p:sp>
      <p:sp>
        <p:nvSpPr>
          <p:cNvPr id="7" name="Rectangle 1">
            <a:extLst>
              <a:ext uri="{FF2B5EF4-FFF2-40B4-BE49-F238E27FC236}">
                <a16:creationId xmlns:a16="http://schemas.microsoft.com/office/drawing/2014/main" id="{4B565AAD-F9BE-4DA9-9DDA-19B41DF9CF48}"/>
              </a:ext>
            </a:extLst>
          </p:cNvPr>
          <p:cNvSpPr>
            <a:spLocks noChangeArrowheads="1"/>
          </p:cNvSpPr>
          <p:nvPr/>
        </p:nvSpPr>
        <p:spPr bwMode="auto">
          <a:xfrm>
            <a:off x="816790" y="2191086"/>
            <a:ext cx="2563973" cy="189282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org.junit.jupiter.api.Assertions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org.junit.jupiter.api.</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SampleTest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Assertions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assertTrue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true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10" name="テキスト ボックス 9">
            <a:extLst>
              <a:ext uri="{FF2B5EF4-FFF2-40B4-BE49-F238E27FC236}">
                <a16:creationId xmlns:a16="http://schemas.microsoft.com/office/drawing/2014/main" id="{FB0FA7BC-4F9F-4287-BA5C-23ADB5A475BE}"/>
              </a:ext>
            </a:extLst>
          </p:cNvPr>
          <p:cNvSpPr txBox="1"/>
          <p:nvPr/>
        </p:nvSpPr>
        <p:spPr>
          <a:xfrm>
            <a:off x="3851244" y="2914702"/>
            <a:ext cx="4848375" cy="36388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実行できれば無条件に成功するテストを実装しています。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956162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Maven</a:t>
            </a:r>
            <a:r>
              <a:rPr kumimoji="1" lang="ja-JP" altLang="en-US" sz="2000" dirty="0">
                <a:latin typeface="Meiryo UI" panose="020B0604030504040204" pitchFamily="50" charset="-128"/>
                <a:ea typeface="Meiryo UI" panose="020B0604030504040204" pitchFamily="50" charset="-128"/>
              </a:rPr>
              <a:t>を使用して動作確認を行います。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テストの実行</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の起動</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アプリサーバの起動</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動作確認</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35</a:t>
            </a:fld>
            <a:endParaRPr kumimoji="1" lang="ja-JP" altLang="en-US"/>
          </a:p>
        </p:txBody>
      </p:sp>
    </p:spTree>
    <p:extLst>
      <p:ext uri="{BB962C8B-B14F-4D97-AF65-F5344CB8AC3E}">
        <p14:creationId xmlns:p14="http://schemas.microsoft.com/office/powerpoint/2010/main" val="1440791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次のコマンドでテストします。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mvn</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test</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BUILD</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SUCCESS</a:t>
            </a:r>
            <a:r>
              <a:rPr kumimoji="1" lang="ja-JP" altLang="en-US" sz="2000" dirty="0">
                <a:latin typeface="Meiryo UI" panose="020B0604030504040204" pitchFamily="50" charset="-128"/>
                <a:ea typeface="Meiryo UI" panose="020B0604030504040204" pitchFamily="50" charset="-128"/>
              </a:rPr>
              <a:t>」と出力されれば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テストの実行</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36</a:t>
            </a:fld>
            <a:endParaRPr kumimoji="1" lang="ja-JP" altLang="en-US"/>
          </a:p>
        </p:txBody>
      </p:sp>
      <p:pic>
        <p:nvPicPr>
          <p:cNvPr id="15" name="図 14">
            <a:extLst>
              <a:ext uri="{FF2B5EF4-FFF2-40B4-BE49-F238E27FC236}">
                <a16:creationId xmlns:a16="http://schemas.microsoft.com/office/drawing/2014/main" id="{81C57749-FE94-4266-8B2F-ACCB13974E92}"/>
              </a:ext>
            </a:extLst>
          </p:cNvPr>
          <p:cNvPicPr>
            <a:picLocks noChangeAspect="1"/>
          </p:cNvPicPr>
          <p:nvPr/>
        </p:nvPicPr>
        <p:blipFill>
          <a:blip r:embed="rId3"/>
          <a:stretch>
            <a:fillRect/>
          </a:stretch>
        </p:blipFill>
        <p:spPr>
          <a:xfrm>
            <a:off x="6256423" y="1985720"/>
            <a:ext cx="5035160" cy="4100490"/>
          </a:xfrm>
          <a:prstGeom prst="rect">
            <a:avLst/>
          </a:prstGeom>
        </p:spPr>
      </p:pic>
      <p:sp>
        <p:nvSpPr>
          <p:cNvPr id="17" name="矢印: 右 16">
            <a:extLst>
              <a:ext uri="{FF2B5EF4-FFF2-40B4-BE49-F238E27FC236}">
                <a16:creationId xmlns:a16="http://schemas.microsoft.com/office/drawing/2014/main" id="{E675CC9D-939A-4BA2-9BFD-4D32FAE00732}"/>
              </a:ext>
            </a:extLst>
          </p:cNvPr>
          <p:cNvSpPr/>
          <p:nvPr/>
        </p:nvSpPr>
        <p:spPr>
          <a:xfrm rot="2358983">
            <a:off x="6121855" y="486060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563116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3C0EA7D5-A6A4-432E-8347-F845FF14D5A3}"/>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0BF0E029-C5A9-4CA6-8460-258D1F37A329}"/>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次のコマンドでテストします。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mvn</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test</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BUILD</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SUCCESS</a:t>
            </a:r>
            <a:r>
              <a:rPr kumimoji="1" lang="ja-JP" altLang="en-US" sz="2000" dirty="0">
                <a:latin typeface="Meiryo UI" panose="020B0604030504040204" pitchFamily="50" charset="-128"/>
                <a:ea typeface="Meiryo UI" panose="020B0604030504040204" pitchFamily="50" charset="-128"/>
              </a:rPr>
              <a:t>」と出力されれば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テストの実行</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37</a:t>
            </a:fld>
            <a:endParaRPr kumimoji="1" lang="ja-JP" altLang="en-US"/>
          </a:p>
        </p:txBody>
      </p:sp>
      <p:pic>
        <p:nvPicPr>
          <p:cNvPr id="15" name="図 14">
            <a:extLst>
              <a:ext uri="{FF2B5EF4-FFF2-40B4-BE49-F238E27FC236}">
                <a16:creationId xmlns:a16="http://schemas.microsoft.com/office/drawing/2014/main" id="{81C57749-FE94-4266-8B2F-ACCB13974E92}"/>
              </a:ext>
            </a:extLst>
          </p:cNvPr>
          <p:cNvPicPr>
            <a:picLocks noChangeAspect="1"/>
          </p:cNvPicPr>
          <p:nvPr/>
        </p:nvPicPr>
        <p:blipFill>
          <a:blip r:embed="rId3"/>
          <a:stretch>
            <a:fillRect/>
          </a:stretch>
        </p:blipFill>
        <p:spPr>
          <a:xfrm>
            <a:off x="6256423" y="1985720"/>
            <a:ext cx="5035160" cy="4100490"/>
          </a:xfrm>
          <a:prstGeom prst="rect">
            <a:avLst/>
          </a:prstGeom>
        </p:spPr>
      </p:pic>
      <p:sp>
        <p:nvSpPr>
          <p:cNvPr id="17" name="矢印: 右 16">
            <a:extLst>
              <a:ext uri="{FF2B5EF4-FFF2-40B4-BE49-F238E27FC236}">
                <a16:creationId xmlns:a16="http://schemas.microsoft.com/office/drawing/2014/main" id="{E675CC9D-939A-4BA2-9BFD-4D32FAE00732}"/>
              </a:ext>
            </a:extLst>
          </p:cNvPr>
          <p:cNvSpPr/>
          <p:nvPr/>
        </p:nvSpPr>
        <p:spPr>
          <a:xfrm rot="2358983">
            <a:off x="6121855" y="486060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0663227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b="0" i="0" dirty="0" err="1">
                <a:solidFill>
                  <a:srgbClr val="333333"/>
                </a:solidFill>
                <a:effectLst/>
                <a:latin typeface="Meiryo UI" panose="020B0604030504040204" pitchFamily="50" charset="-128"/>
                <a:ea typeface="Meiryo UI" panose="020B0604030504040204" pitchFamily="50" charset="-128"/>
              </a:rPr>
              <a:t>Nablarch</a:t>
            </a:r>
            <a:r>
              <a:rPr kumimoji="1" lang="ja-JP" altLang="en-US" sz="2000" b="0" i="0" dirty="0">
                <a:solidFill>
                  <a:srgbClr val="333333"/>
                </a:solidFill>
                <a:effectLst/>
                <a:latin typeface="Meiryo UI" panose="020B0604030504040204" pitchFamily="50" charset="-128"/>
                <a:ea typeface="Meiryo UI" panose="020B0604030504040204" pitchFamily="50" charset="-128"/>
              </a:rPr>
              <a:t>は起動すると</a:t>
            </a:r>
            <a:r>
              <a:rPr kumimoji="1" lang="en-US" altLang="ja-JP" sz="2000" b="0" i="0" dirty="0">
                <a:solidFill>
                  <a:srgbClr val="333333"/>
                </a:solidFill>
                <a:effectLst/>
                <a:latin typeface="Meiryo UI" panose="020B0604030504040204" pitchFamily="50" charset="-128"/>
                <a:ea typeface="Meiryo UI" panose="020B0604030504040204" pitchFamily="50" charset="-128"/>
              </a:rPr>
              <a:t>DB</a:t>
            </a:r>
            <a:r>
              <a:rPr kumimoji="1" lang="ja-JP" altLang="en-US" sz="2000" b="0" i="0" dirty="0">
                <a:solidFill>
                  <a:srgbClr val="333333"/>
                </a:solidFill>
                <a:effectLst/>
                <a:latin typeface="Meiryo UI" panose="020B0604030504040204" pitchFamily="50" charset="-128"/>
                <a:ea typeface="Meiryo UI" panose="020B0604030504040204" pitchFamily="50" charset="-128"/>
              </a:rPr>
              <a:t>にアクセスするため、</a:t>
            </a:r>
            <a:r>
              <a:rPr lang="en-US" altLang="ja-JP" sz="2000" b="0" i="0" dirty="0">
                <a:solidFill>
                  <a:srgbClr val="333333"/>
                </a:solidFill>
                <a:effectLst/>
                <a:latin typeface="Helvetica Neue"/>
              </a:rPr>
              <a:t>PostgreSQL</a:t>
            </a:r>
            <a:r>
              <a:rPr kumimoji="1" lang="ja-JP" altLang="en-US" sz="2000" b="0" i="0" dirty="0">
                <a:solidFill>
                  <a:srgbClr val="333333"/>
                </a:solidFill>
                <a:effectLst/>
                <a:latin typeface="Meiryo UI" panose="020B0604030504040204" pitchFamily="50" charset="-128"/>
                <a:ea typeface="Meiryo UI" panose="020B0604030504040204" pitchFamily="50" charset="-128"/>
              </a:rPr>
              <a:t>を起動します。</a:t>
            </a:r>
            <a:endParaRPr kumimoji="1" lang="en-US" altLang="ja-JP" sz="2000" b="0" i="0" dirty="0">
              <a:solidFill>
                <a:srgbClr val="333333"/>
              </a:solidFill>
              <a:effectLs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ディレクトリで次のコマンドで起動します。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compose.dev.yml</a:t>
            </a:r>
            <a:r>
              <a:rPr kumimoji="1" lang="en-US" altLang="ja-JP" sz="2000" dirty="0">
                <a:highlight>
                  <a:srgbClr val="FFFF00"/>
                </a:highlight>
                <a:latin typeface="Meiryo UI" panose="020B0604030504040204" pitchFamily="50" charset="-128"/>
                <a:ea typeface="Meiryo UI" panose="020B0604030504040204" pitchFamily="50" charset="-128"/>
              </a:rPr>
              <a:t> up –d</a:t>
            </a: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次のコマンドで起動を確認します。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compose.dev.yml</a:t>
            </a:r>
            <a:r>
              <a:rPr kumimoji="1" lang="en-US" altLang="ja-JP"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ps</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State</a:t>
            </a:r>
            <a:r>
              <a:rPr kumimoji="1" lang="ja-JP" altLang="en-US" sz="2000" dirty="0">
                <a:latin typeface="Meiryo UI" panose="020B0604030504040204" pitchFamily="50" charset="-128"/>
                <a:ea typeface="Meiryo UI" panose="020B0604030504040204" pitchFamily="50" charset="-128"/>
              </a:rPr>
              <a:t>が「</a:t>
            </a:r>
            <a:r>
              <a:rPr kumimoji="1" lang="en-US" altLang="ja-JP" sz="2000" dirty="0">
                <a:highlight>
                  <a:srgbClr val="FFFF00"/>
                </a:highlight>
                <a:latin typeface="Meiryo UI" panose="020B0604030504040204" pitchFamily="50" charset="-128"/>
                <a:ea typeface="Meiryo UI" panose="020B0604030504040204" pitchFamily="50" charset="-128"/>
              </a:rPr>
              <a:t>Up</a:t>
            </a:r>
            <a:r>
              <a:rPr kumimoji="1" lang="ja-JP" altLang="en-US" sz="2000" dirty="0">
                <a:latin typeface="Meiryo UI" panose="020B0604030504040204" pitchFamily="50" charset="-128"/>
                <a:ea typeface="Meiryo UI" panose="020B0604030504040204" pitchFamily="50" charset="-128"/>
              </a:rPr>
              <a:t>」となっていれば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DB</a:t>
            </a:r>
            <a:r>
              <a:rPr kumimoji="1" lang="ja-JP" altLang="en-US" sz="2800" b="1" dirty="0">
                <a:latin typeface="Meiryo UI" panose="020B0604030504040204" pitchFamily="50" charset="-128"/>
                <a:ea typeface="Meiryo UI" panose="020B0604030504040204" pitchFamily="50" charset="-128"/>
              </a:rPr>
              <a:t>の起動</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38</a:t>
            </a:fld>
            <a:endParaRPr kumimoji="1" lang="ja-JP" altLang="en-US"/>
          </a:p>
        </p:txBody>
      </p:sp>
      <p:pic>
        <p:nvPicPr>
          <p:cNvPr id="10" name="図 9">
            <a:extLst>
              <a:ext uri="{FF2B5EF4-FFF2-40B4-BE49-F238E27FC236}">
                <a16:creationId xmlns:a16="http://schemas.microsoft.com/office/drawing/2014/main" id="{7D215B74-F0FE-446D-84AA-5F6DC29C230D}"/>
              </a:ext>
            </a:extLst>
          </p:cNvPr>
          <p:cNvPicPr>
            <a:picLocks noChangeAspect="1"/>
          </p:cNvPicPr>
          <p:nvPr/>
        </p:nvPicPr>
        <p:blipFill>
          <a:blip r:embed="rId3"/>
          <a:stretch>
            <a:fillRect/>
          </a:stretch>
        </p:blipFill>
        <p:spPr>
          <a:xfrm>
            <a:off x="5009615" y="4795050"/>
            <a:ext cx="6344185" cy="1743862"/>
          </a:xfrm>
          <a:prstGeom prst="rect">
            <a:avLst/>
          </a:prstGeom>
        </p:spPr>
      </p:pic>
      <p:sp>
        <p:nvSpPr>
          <p:cNvPr id="12" name="矢印: 右 11">
            <a:extLst>
              <a:ext uri="{FF2B5EF4-FFF2-40B4-BE49-F238E27FC236}">
                <a16:creationId xmlns:a16="http://schemas.microsoft.com/office/drawing/2014/main" id="{9D7A69FA-9A9C-4B8A-A9B1-BBA57DBD1932}"/>
              </a:ext>
            </a:extLst>
          </p:cNvPr>
          <p:cNvSpPr/>
          <p:nvPr/>
        </p:nvSpPr>
        <p:spPr>
          <a:xfrm rot="14408167">
            <a:off x="8789555" y="590556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2839354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9E9ACC1-85C4-454F-858B-0195D9CD42A9}"/>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25C2EDA9-B8D7-4BF8-8A7F-1AB9226AE9F4}"/>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b="0" i="0" dirty="0" err="1">
                <a:solidFill>
                  <a:srgbClr val="333333"/>
                </a:solidFill>
                <a:effectLst/>
                <a:latin typeface="Meiryo UI" panose="020B0604030504040204" pitchFamily="50" charset="-128"/>
                <a:ea typeface="Meiryo UI" panose="020B0604030504040204" pitchFamily="50" charset="-128"/>
              </a:rPr>
              <a:t>Nablarch</a:t>
            </a:r>
            <a:r>
              <a:rPr kumimoji="1" lang="ja-JP" altLang="en-US" sz="2000" b="0" i="0" dirty="0">
                <a:solidFill>
                  <a:srgbClr val="333333"/>
                </a:solidFill>
                <a:effectLst/>
                <a:latin typeface="Meiryo UI" panose="020B0604030504040204" pitchFamily="50" charset="-128"/>
                <a:ea typeface="Meiryo UI" panose="020B0604030504040204" pitchFamily="50" charset="-128"/>
              </a:rPr>
              <a:t>は起動すると</a:t>
            </a:r>
            <a:r>
              <a:rPr kumimoji="1" lang="en-US" altLang="ja-JP" sz="2000" b="0" i="0" dirty="0">
                <a:solidFill>
                  <a:srgbClr val="333333"/>
                </a:solidFill>
                <a:effectLst/>
                <a:latin typeface="Meiryo UI" panose="020B0604030504040204" pitchFamily="50" charset="-128"/>
                <a:ea typeface="Meiryo UI" panose="020B0604030504040204" pitchFamily="50" charset="-128"/>
              </a:rPr>
              <a:t>DB</a:t>
            </a:r>
            <a:r>
              <a:rPr kumimoji="1" lang="ja-JP" altLang="en-US" sz="2000" b="0" i="0" dirty="0">
                <a:solidFill>
                  <a:srgbClr val="333333"/>
                </a:solidFill>
                <a:effectLst/>
                <a:latin typeface="Meiryo UI" panose="020B0604030504040204" pitchFamily="50" charset="-128"/>
                <a:ea typeface="Meiryo UI" panose="020B0604030504040204" pitchFamily="50" charset="-128"/>
              </a:rPr>
              <a:t>にアクセスするため、</a:t>
            </a:r>
            <a:r>
              <a:rPr lang="en-US" altLang="ja-JP" sz="2000" b="0" i="0" dirty="0">
                <a:solidFill>
                  <a:srgbClr val="333333"/>
                </a:solidFill>
                <a:effectLst/>
                <a:latin typeface="Helvetica Neue"/>
              </a:rPr>
              <a:t>PostgreSQL</a:t>
            </a:r>
            <a:r>
              <a:rPr kumimoji="1" lang="ja-JP" altLang="en-US" sz="2000" b="0" i="0" dirty="0">
                <a:solidFill>
                  <a:srgbClr val="333333"/>
                </a:solidFill>
                <a:effectLst/>
                <a:latin typeface="Meiryo UI" panose="020B0604030504040204" pitchFamily="50" charset="-128"/>
                <a:ea typeface="Meiryo UI" panose="020B0604030504040204" pitchFamily="50" charset="-128"/>
              </a:rPr>
              <a:t>を起動します。</a:t>
            </a:r>
            <a:endParaRPr kumimoji="1" lang="en-US" altLang="ja-JP" sz="2000" b="0" i="0" dirty="0">
              <a:solidFill>
                <a:srgbClr val="333333"/>
              </a:solidFill>
              <a:effectLs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ディレクトリで次のコマンドで起動します。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compose.dev.yml</a:t>
            </a:r>
            <a:r>
              <a:rPr kumimoji="1" lang="en-US" altLang="ja-JP" sz="2000" dirty="0">
                <a:highlight>
                  <a:srgbClr val="FFFF00"/>
                </a:highlight>
                <a:latin typeface="Meiryo UI" panose="020B0604030504040204" pitchFamily="50" charset="-128"/>
                <a:ea typeface="Meiryo UI" panose="020B0604030504040204" pitchFamily="50" charset="-128"/>
              </a:rPr>
              <a:t> up –d</a:t>
            </a: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次のコマンドで起動を確認します。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compose.dev.yml</a:t>
            </a:r>
            <a:r>
              <a:rPr kumimoji="1" lang="en-US" altLang="ja-JP"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ps</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State</a:t>
            </a:r>
            <a:r>
              <a:rPr kumimoji="1" lang="ja-JP" altLang="en-US" sz="2000" dirty="0">
                <a:latin typeface="Meiryo UI" panose="020B0604030504040204" pitchFamily="50" charset="-128"/>
                <a:ea typeface="Meiryo UI" panose="020B0604030504040204" pitchFamily="50" charset="-128"/>
              </a:rPr>
              <a:t>が「</a:t>
            </a:r>
            <a:r>
              <a:rPr kumimoji="1" lang="en-US" altLang="ja-JP" sz="2000" dirty="0">
                <a:highlight>
                  <a:srgbClr val="FFFF00"/>
                </a:highlight>
                <a:latin typeface="Meiryo UI" panose="020B0604030504040204" pitchFamily="50" charset="-128"/>
                <a:ea typeface="Meiryo UI" panose="020B0604030504040204" pitchFamily="50" charset="-128"/>
              </a:rPr>
              <a:t>Up</a:t>
            </a:r>
            <a:r>
              <a:rPr kumimoji="1" lang="ja-JP" altLang="en-US" sz="2000" dirty="0">
                <a:latin typeface="Meiryo UI" panose="020B0604030504040204" pitchFamily="50" charset="-128"/>
                <a:ea typeface="Meiryo UI" panose="020B0604030504040204" pitchFamily="50" charset="-128"/>
              </a:rPr>
              <a:t>」となっていれば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DB</a:t>
            </a:r>
            <a:r>
              <a:rPr kumimoji="1" lang="ja-JP" altLang="en-US" sz="2800" b="1" dirty="0">
                <a:latin typeface="Meiryo UI" panose="020B0604030504040204" pitchFamily="50" charset="-128"/>
                <a:ea typeface="Meiryo UI" panose="020B0604030504040204" pitchFamily="50" charset="-128"/>
              </a:rPr>
              <a:t>の起動</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39</a:t>
            </a:fld>
            <a:endParaRPr kumimoji="1" lang="ja-JP" altLang="en-US"/>
          </a:p>
        </p:txBody>
      </p:sp>
      <p:pic>
        <p:nvPicPr>
          <p:cNvPr id="10" name="図 9">
            <a:extLst>
              <a:ext uri="{FF2B5EF4-FFF2-40B4-BE49-F238E27FC236}">
                <a16:creationId xmlns:a16="http://schemas.microsoft.com/office/drawing/2014/main" id="{7D215B74-F0FE-446D-84AA-5F6DC29C230D}"/>
              </a:ext>
            </a:extLst>
          </p:cNvPr>
          <p:cNvPicPr>
            <a:picLocks noChangeAspect="1"/>
          </p:cNvPicPr>
          <p:nvPr/>
        </p:nvPicPr>
        <p:blipFill>
          <a:blip r:embed="rId3"/>
          <a:stretch>
            <a:fillRect/>
          </a:stretch>
        </p:blipFill>
        <p:spPr>
          <a:xfrm>
            <a:off x="5009615" y="4795050"/>
            <a:ext cx="6344185" cy="1743862"/>
          </a:xfrm>
          <a:prstGeom prst="rect">
            <a:avLst/>
          </a:prstGeom>
        </p:spPr>
      </p:pic>
      <p:sp>
        <p:nvSpPr>
          <p:cNvPr id="12" name="矢印: 右 11">
            <a:extLst>
              <a:ext uri="{FF2B5EF4-FFF2-40B4-BE49-F238E27FC236}">
                <a16:creationId xmlns:a16="http://schemas.microsoft.com/office/drawing/2014/main" id="{9D7A69FA-9A9C-4B8A-A9B1-BBA57DBD1932}"/>
              </a:ext>
            </a:extLst>
          </p:cNvPr>
          <p:cNvSpPr/>
          <p:nvPr/>
        </p:nvSpPr>
        <p:spPr>
          <a:xfrm rot="14408167">
            <a:off x="8789555" y="590556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821333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サービス</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プロダクトの開発に欠かせない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アプリ開発と</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を</a:t>
            </a:r>
            <a:r>
              <a:rPr kumimoji="1" lang="ja-JP" altLang="en-US" sz="2000" dirty="0">
                <a:highlight>
                  <a:srgbClr val="FFFF00"/>
                </a:highlight>
                <a:latin typeface="Meiryo UI" panose="020B0604030504040204" pitchFamily="50" charset="-128"/>
                <a:ea typeface="Meiryo UI" panose="020B0604030504040204" pitchFamily="50" charset="-128"/>
              </a:rPr>
              <a:t>体験</a:t>
            </a:r>
            <a:r>
              <a:rPr kumimoji="1" lang="ja-JP" altLang="en-US" sz="2000" dirty="0">
                <a:latin typeface="Meiryo UI" panose="020B0604030504040204" pitchFamily="50" charset="-128"/>
                <a:ea typeface="Meiryo UI" panose="020B0604030504040204" pitchFamily="50" charset="-128"/>
              </a:rPr>
              <a:t>してみませんか？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9</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10</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ハンズオン</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11</a:t>
            </a:r>
            <a:r>
              <a:rPr kumimoji="1" lang="ja-JP" altLang="en-US" sz="2000" dirty="0">
                <a:latin typeface="Meiryo UI" panose="020B0604030504040204" pitchFamily="50" charset="-128"/>
                <a:ea typeface="Meiryo UI" panose="020B0604030504040204" pitchFamily="50" charset="-128"/>
              </a:rPr>
              <a:t>月　モバイルハンズオン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12</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p:txBody>
      </p:sp>
      <p:sp>
        <p:nvSpPr>
          <p:cNvPr id="9" name="矢印: 右 8">
            <a:extLst>
              <a:ext uri="{FF2B5EF4-FFF2-40B4-BE49-F238E27FC236}">
                <a16:creationId xmlns:a16="http://schemas.microsoft.com/office/drawing/2014/main" id="{5F3EA2CC-0564-4BDA-9091-1EADC10127C9}"/>
              </a:ext>
            </a:extLst>
          </p:cNvPr>
          <p:cNvSpPr/>
          <p:nvPr/>
        </p:nvSpPr>
        <p:spPr>
          <a:xfrm rot="8252184">
            <a:off x="2990599" y="318330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スライド番号プレースホルダー 6">
            <a:extLst>
              <a:ext uri="{FF2B5EF4-FFF2-40B4-BE49-F238E27FC236}">
                <a16:creationId xmlns:a16="http://schemas.microsoft.com/office/drawing/2014/main" id="{215DD788-D253-4ABE-B593-711701D4B12B}"/>
              </a:ext>
            </a:extLst>
          </p:cNvPr>
          <p:cNvSpPr>
            <a:spLocks noGrp="1"/>
          </p:cNvSpPr>
          <p:nvPr>
            <p:ph type="sldNum" sz="quarter" idx="12"/>
          </p:nvPr>
        </p:nvSpPr>
        <p:spPr/>
        <p:txBody>
          <a:bodyPr/>
          <a:lstStyle/>
          <a:p>
            <a:fld id="{A783C381-2822-4F05-8A88-66F73725CF2D}" type="slidenum">
              <a:rPr kumimoji="1" lang="ja-JP" altLang="en-US" smtClean="0"/>
              <a:t>4</a:t>
            </a:fld>
            <a:endParaRPr kumimoji="1" lang="ja-JP" altLang="en-US"/>
          </a:p>
        </p:txBody>
      </p:sp>
    </p:spTree>
    <p:extLst>
      <p:ext uri="{BB962C8B-B14F-4D97-AF65-F5344CB8AC3E}">
        <p14:creationId xmlns:p14="http://schemas.microsoft.com/office/powerpoint/2010/main" val="2808790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次のコマンドで</a:t>
            </a:r>
            <a:r>
              <a:rPr kumimoji="1" lang="en-US" altLang="ja-JP" sz="2000" dirty="0">
                <a:latin typeface="Meiryo UI" panose="020B0604030504040204" pitchFamily="50" charset="-128"/>
                <a:ea typeface="Meiryo UI" panose="020B0604030504040204" pitchFamily="50" charset="-128"/>
              </a:rPr>
              <a:t>Jetty</a:t>
            </a:r>
            <a:r>
              <a:rPr kumimoji="1" lang="ja-JP" altLang="en-US" sz="2000" dirty="0">
                <a:latin typeface="Meiryo UI" panose="020B0604030504040204" pitchFamily="50" charset="-128"/>
                <a:ea typeface="Meiryo UI" panose="020B0604030504040204" pitchFamily="50" charset="-128"/>
              </a:rPr>
              <a:t>を起動します。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mvn</a:t>
            </a:r>
            <a:r>
              <a:rPr kumimoji="1" lang="en-US" altLang="ja-JP"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jetty:run</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Started</a:t>
            </a:r>
            <a:r>
              <a:rPr kumimoji="1" lang="ja-JP" altLang="en-US" sz="2000" dirty="0">
                <a:latin typeface="Meiryo UI" panose="020B0604030504040204" pitchFamily="50" charset="-128"/>
                <a:ea typeface="Meiryo UI" panose="020B0604030504040204" pitchFamily="50" charset="-128"/>
              </a:rPr>
              <a:t>」となっていれば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ブラウザを起動し次の</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にアクセスします。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http://localhost:9080/api/test</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画面に「</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status”:“ok</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」が表示されれば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アプリサーバの起動</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40</a:t>
            </a:fld>
            <a:endParaRPr kumimoji="1" lang="ja-JP" altLang="en-US"/>
          </a:p>
        </p:txBody>
      </p:sp>
      <p:pic>
        <p:nvPicPr>
          <p:cNvPr id="9" name="図 8">
            <a:extLst>
              <a:ext uri="{FF2B5EF4-FFF2-40B4-BE49-F238E27FC236}">
                <a16:creationId xmlns:a16="http://schemas.microsoft.com/office/drawing/2014/main" id="{EFF3CE4A-42A2-4537-9E4C-384BFF06C081}"/>
              </a:ext>
            </a:extLst>
          </p:cNvPr>
          <p:cNvPicPr>
            <a:picLocks noChangeAspect="1"/>
          </p:cNvPicPr>
          <p:nvPr/>
        </p:nvPicPr>
        <p:blipFill>
          <a:blip r:embed="rId4"/>
          <a:stretch>
            <a:fillRect/>
          </a:stretch>
        </p:blipFill>
        <p:spPr>
          <a:xfrm>
            <a:off x="5245840" y="1991704"/>
            <a:ext cx="5199786" cy="1539240"/>
          </a:xfrm>
          <a:prstGeom prst="rect">
            <a:avLst/>
          </a:prstGeom>
        </p:spPr>
      </p:pic>
      <p:sp>
        <p:nvSpPr>
          <p:cNvPr id="4" name="矢印: 右 3">
            <a:extLst>
              <a:ext uri="{FF2B5EF4-FFF2-40B4-BE49-F238E27FC236}">
                <a16:creationId xmlns:a16="http://schemas.microsoft.com/office/drawing/2014/main" id="{6528FE1B-0373-49B1-A731-826F6D4469E0}"/>
              </a:ext>
            </a:extLst>
          </p:cNvPr>
          <p:cNvSpPr/>
          <p:nvPr/>
        </p:nvSpPr>
        <p:spPr>
          <a:xfrm rot="14408167">
            <a:off x="5963797" y="349461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595313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E2CD36A6-E576-46A6-94BC-BA70C7BC7FE8}"/>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2D033A3C-8A16-4285-8040-F88C0520ACB3}"/>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次のコマンドで</a:t>
            </a:r>
            <a:r>
              <a:rPr kumimoji="1" lang="en-US" altLang="ja-JP" sz="2000" dirty="0">
                <a:latin typeface="Meiryo UI" panose="020B0604030504040204" pitchFamily="50" charset="-128"/>
                <a:ea typeface="Meiryo UI" panose="020B0604030504040204" pitchFamily="50" charset="-128"/>
              </a:rPr>
              <a:t>Jetty</a:t>
            </a:r>
            <a:r>
              <a:rPr kumimoji="1" lang="ja-JP" altLang="en-US" sz="2000" dirty="0">
                <a:latin typeface="Meiryo UI" panose="020B0604030504040204" pitchFamily="50" charset="-128"/>
                <a:ea typeface="Meiryo UI" panose="020B0604030504040204" pitchFamily="50" charset="-128"/>
              </a:rPr>
              <a:t>を起動します。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mvn</a:t>
            </a:r>
            <a:r>
              <a:rPr kumimoji="1" lang="en-US" altLang="ja-JP"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jetty:run</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Started</a:t>
            </a:r>
            <a:r>
              <a:rPr kumimoji="1" lang="ja-JP" altLang="en-US" sz="2000" dirty="0">
                <a:latin typeface="Meiryo UI" panose="020B0604030504040204" pitchFamily="50" charset="-128"/>
                <a:ea typeface="Meiryo UI" panose="020B0604030504040204" pitchFamily="50" charset="-128"/>
              </a:rPr>
              <a:t>」となっていれば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ブラウザを起動し次の</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にアクセスします。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http://localhost:9080/api/test</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画面に「</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status”:“ok</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」が表示されれば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アプリサーバの起動</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41</a:t>
            </a:fld>
            <a:endParaRPr kumimoji="1" lang="ja-JP" altLang="en-US"/>
          </a:p>
        </p:txBody>
      </p:sp>
      <p:pic>
        <p:nvPicPr>
          <p:cNvPr id="9" name="図 8">
            <a:extLst>
              <a:ext uri="{FF2B5EF4-FFF2-40B4-BE49-F238E27FC236}">
                <a16:creationId xmlns:a16="http://schemas.microsoft.com/office/drawing/2014/main" id="{EFF3CE4A-42A2-4537-9E4C-384BFF06C081}"/>
              </a:ext>
            </a:extLst>
          </p:cNvPr>
          <p:cNvPicPr>
            <a:picLocks noChangeAspect="1"/>
          </p:cNvPicPr>
          <p:nvPr/>
        </p:nvPicPr>
        <p:blipFill>
          <a:blip r:embed="rId4"/>
          <a:stretch>
            <a:fillRect/>
          </a:stretch>
        </p:blipFill>
        <p:spPr>
          <a:xfrm>
            <a:off x="5245840" y="1991704"/>
            <a:ext cx="5199786" cy="1539240"/>
          </a:xfrm>
          <a:prstGeom prst="rect">
            <a:avLst/>
          </a:prstGeom>
        </p:spPr>
      </p:pic>
      <p:sp>
        <p:nvSpPr>
          <p:cNvPr id="4" name="矢印: 右 3">
            <a:extLst>
              <a:ext uri="{FF2B5EF4-FFF2-40B4-BE49-F238E27FC236}">
                <a16:creationId xmlns:a16="http://schemas.microsoft.com/office/drawing/2014/main" id="{6528FE1B-0373-49B1-A731-826F6D4469E0}"/>
              </a:ext>
            </a:extLst>
          </p:cNvPr>
          <p:cNvSpPr/>
          <p:nvPr/>
        </p:nvSpPr>
        <p:spPr>
          <a:xfrm rot="14408167">
            <a:off x="5963797" y="349461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9270743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42</a:t>
            </a:fld>
            <a:endParaRPr kumimoji="1" lang="ja-JP" altLang="en-US"/>
          </a:p>
        </p:txBody>
      </p:sp>
    </p:spTree>
    <p:extLst>
      <p:ext uri="{BB962C8B-B14F-4D97-AF65-F5344CB8AC3E}">
        <p14:creationId xmlns:p14="http://schemas.microsoft.com/office/powerpoint/2010/main" val="10316634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ToDo</a:t>
            </a:r>
            <a:r>
              <a:rPr lang="ja-JP" altLang="en-US" sz="4400" b="1" dirty="0">
                <a:solidFill>
                  <a:schemeClr val="bg1"/>
                </a:solidFill>
                <a:latin typeface="Meiryo UI" panose="020B0604030504040204" pitchFamily="50" charset="-128"/>
                <a:ea typeface="Meiryo UI" panose="020B0604030504040204" pitchFamily="50" charset="-128"/>
              </a:rPr>
              <a:t>管理の開発</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43</a:t>
            </a:fld>
            <a:endParaRPr kumimoji="1" lang="ja-JP" altLang="en-US"/>
          </a:p>
        </p:txBody>
      </p:sp>
    </p:spTree>
    <p:extLst>
      <p:ext uri="{BB962C8B-B14F-4D97-AF65-F5344CB8AC3E}">
        <p14:creationId xmlns:p14="http://schemas.microsoft.com/office/powerpoint/2010/main" val="16124459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一覧表示</a:t>
            </a:r>
            <a:r>
              <a:rPr kumimoji="1" lang="ja-JP" altLang="en-US" sz="2000" dirty="0">
                <a:latin typeface="Meiryo UI" panose="020B0604030504040204" pitchFamily="50" charset="-128"/>
                <a:ea typeface="Meiryo UI" panose="020B0604030504040204" pitchFamily="50" charset="-128"/>
              </a:rPr>
              <a:t>を作ります。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リクエストやレスポンスの内容は？</a:t>
            </a:r>
            <a:endParaRPr kumimoji="1" lang="en-US" altLang="ja-JP" sz="2000" dirty="0">
              <a:latin typeface="Meiryo UI" panose="020B0604030504040204" pitchFamily="50" charset="-128"/>
              <a:ea typeface="Meiryo UI" panose="020B0604030504040204" pitchFamily="50" charset="-128"/>
            </a:endParaRPr>
          </a:p>
        </p:txBody>
      </p:sp>
      <p:graphicFrame>
        <p:nvGraphicFramePr>
          <p:cNvPr id="11" name="表 8">
            <a:extLst>
              <a:ext uri="{FF2B5EF4-FFF2-40B4-BE49-F238E27FC236}">
                <a16:creationId xmlns:a16="http://schemas.microsoft.com/office/drawing/2014/main" id="{5E68A437-E34A-422F-9203-4CBF747D9695}"/>
              </a:ext>
            </a:extLst>
          </p:cNvPr>
          <p:cNvGraphicFramePr>
            <a:graphicFrameLocks noGrp="1"/>
          </p:cNvGraphicFramePr>
          <p:nvPr>
            <p:extLst>
              <p:ext uri="{D42A27DB-BD31-4B8C-83A1-F6EECF244321}">
                <p14:modId xmlns:p14="http://schemas.microsoft.com/office/powerpoint/2010/main" val="3688254875"/>
              </p:ext>
            </p:extLst>
          </p:nvPr>
        </p:nvGraphicFramePr>
        <p:xfrm>
          <a:off x="5732610" y="2326923"/>
          <a:ext cx="4965727" cy="1483360"/>
        </p:xfrm>
        <a:graphic>
          <a:graphicData uri="http://schemas.openxmlformats.org/drawingml/2006/table">
            <a:tbl>
              <a:tblPr firstRow="1" bandRow="1">
                <a:tableStyleId>{2D5ABB26-0587-4C30-8999-92F81FD0307C}</a:tableStyleId>
              </a:tblPr>
              <a:tblGrid>
                <a:gridCol w="1031681">
                  <a:extLst>
                    <a:ext uri="{9D8B030D-6E8A-4147-A177-3AD203B41FA5}">
                      <a16:colId xmlns:a16="http://schemas.microsoft.com/office/drawing/2014/main" val="1148184381"/>
                    </a:ext>
                  </a:extLst>
                </a:gridCol>
                <a:gridCol w="1573618">
                  <a:extLst>
                    <a:ext uri="{9D8B030D-6E8A-4147-A177-3AD203B41FA5}">
                      <a16:colId xmlns:a16="http://schemas.microsoft.com/office/drawing/2014/main" val="1022776163"/>
                    </a:ext>
                  </a:extLst>
                </a:gridCol>
                <a:gridCol w="2360428">
                  <a:extLst>
                    <a:ext uri="{9D8B030D-6E8A-4147-A177-3AD203B41FA5}">
                      <a16:colId xmlns:a16="http://schemas.microsoft.com/office/drawing/2014/main" val="3773443296"/>
                    </a:ext>
                  </a:extLst>
                </a:gridCol>
              </a:tblGrid>
              <a:tr h="370840">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94760758"/>
                  </a:ext>
                </a:extLst>
              </a:tr>
              <a:tr h="370840">
                <a:tc>
                  <a:txBody>
                    <a:bodyPr/>
                    <a:lstStyle/>
                    <a:p>
                      <a:r>
                        <a:rPr kumimoji="1" lang="en-US" altLang="ja-JP" sz="1400" dirty="0">
                          <a:latin typeface="Meiryo UI" panose="020B0604030504040204" pitchFamily="50" charset="-128"/>
                          <a:ea typeface="Meiryo UI" panose="020B0604030504040204" pitchFamily="50" charset="-128"/>
                        </a:rPr>
                        <a:t>GET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a:t>
                      </a:r>
                      <a:r>
                        <a:rPr kumimoji="1" lang="en-US" altLang="ja-JP" sz="1400" dirty="0" err="1">
                          <a:latin typeface="Meiryo UI" panose="020B0604030504040204" pitchFamily="50" charset="-128"/>
                          <a:ea typeface="Meiryo UI" panose="020B0604030504040204" pitchFamily="50" charset="-128"/>
                        </a:rPr>
                        <a:t>todos</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ToDo</a:t>
                      </a:r>
                      <a:r>
                        <a:rPr kumimoji="1" lang="ja-JP" altLang="en-US" sz="1400" dirty="0">
                          <a:latin typeface="Meiryo UI" panose="020B0604030504040204" pitchFamily="50" charset="-128"/>
                          <a:ea typeface="Meiryo UI" panose="020B0604030504040204" pitchFamily="50" charset="-128"/>
                        </a:rPr>
                        <a:t>一覧表示</a:t>
                      </a:r>
                    </a:p>
                  </a:txBody>
                  <a:tcPr/>
                </a:tc>
                <a:extLst>
                  <a:ext uri="{0D108BD9-81ED-4DB2-BD59-A6C34878D82A}">
                    <a16:rowId xmlns:a16="http://schemas.microsoft.com/office/drawing/2014/main" val="4222496944"/>
                  </a:ext>
                </a:extLst>
              </a:tr>
              <a:tr h="370840">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600247532"/>
                  </a:ext>
                </a:extLst>
              </a:tr>
              <a:tr h="370840">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40329975"/>
                  </a:ext>
                </a:extLst>
              </a:tr>
            </a:tbl>
          </a:graphicData>
        </a:graphic>
      </p:graphicFrame>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管理で開発する</a:t>
            </a:r>
            <a:r>
              <a:rPr kumimoji="1" lang="en-US" altLang="ja-JP" sz="2800" b="1" dirty="0">
                <a:latin typeface="Meiryo UI" panose="020B0604030504040204" pitchFamily="50" charset="-128"/>
                <a:ea typeface="Meiryo UI" panose="020B0604030504040204" pitchFamily="50" charset="-128"/>
              </a:rPr>
              <a:t>API</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44</a:t>
            </a:fld>
            <a:endParaRPr kumimoji="1" lang="ja-JP" altLang="en-US"/>
          </a:p>
        </p:txBody>
      </p:sp>
      <p:pic>
        <p:nvPicPr>
          <p:cNvPr id="7" name="Picture 2" descr="page-css">
            <a:extLst>
              <a:ext uri="{FF2B5EF4-FFF2-40B4-BE49-F238E27FC236}">
                <a16:creationId xmlns:a16="http://schemas.microsoft.com/office/drawing/2014/main" id="{B06C7032-B50F-4AA7-B7CC-D88CA05D26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769" y="2315254"/>
            <a:ext cx="4072160" cy="22274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51189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86560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OpenAPI</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を定義するための仕様です。</a:t>
            </a:r>
            <a:endParaRPr kumimoji="1" lang="en-US" altLang="ja-JP" sz="2000" dirty="0">
              <a:latin typeface="Meiryo UI" panose="020B0604030504040204" pitchFamily="50" charset="-128"/>
              <a:ea typeface="Meiryo UI" panose="020B0604030504040204" pitchFamily="50" charset="-128"/>
            </a:endParaRPr>
          </a:p>
        </p:txBody>
      </p:sp>
      <p:pic>
        <p:nvPicPr>
          <p:cNvPr id="63" name="Picture 4" descr="サーバーのアイコン素材">
            <a:extLst>
              <a:ext uri="{FF2B5EF4-FFF2-40B4-BE49-F238E27FC236}">
                <a16:creationId xmlns:a16="http://schemas.microsoft.com/office/drawing/2014/main" id="{CF0B7E40-6FC4-43B4-9AE3-D885771ED1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4242" y="2714455"/>
            <a:ext cx="845043" cy="1215342"/>
          </a:xfrm>
          <a:prstGeom prst="rect">
            <a:avLst/>
          </a:prstGeom>
          <a:noFill/>
          <a:extLst>
            <a:ext uri="{909E8E84-426E-40DD-AFC4-6F175D3DCCD1}">
              <a14:hiddenFill xmlns:a14="http://schemas.microsoft.com/office/drawing/2010/main">
                <a:solidFill>
                  <a:srgbClr val="FFFFFF"/>
                </a:solidFill>
              </a14:hiddenFill>
            </a:ext>
          </a:extLst>
        </p:spPr>
      </p:pic>
      <p:sp>
        <p:nvSpPr>
          <p:cNvPr id="69" name="テキスト ボックス 68">
            <a:extLst>
              <a:ext uri="{FF2B5EF4-FFF2-40B4-BE49-F238E27FC236}">
                <a16:creationId xmlns:a16="http://schemas.microsoft.com/office/drawing/2014/main" id="{073F5C03-1D12-462A-9DCB-E5AE38238D16}"/>
              </a:ext>
            </a:extLst>
          </p:cNvPr>
          <p:cNvSpPr txBox="1"/>
          <p:nvPr/>
        </p:nvSpPr>
        <p:spPr>
          <a:xfrm>
            <a:off x="8590723" y="3869663"/>
            <a:ext cx="1732082"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モックサーバ</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60" name="テキスト ボックス 59">
            <a:extLst>
              <a:ext uri="{FF2B5EF4-FFF2-40B4-BE49-F238E27FC236}">
                <a16:creationId xmlns:a16="http://schemas.microsoft.com/office/drawing/2014/main" id="{CDF8345F-1948-428E-91C6-3529A2BCED6C}"/>
              </a:ext>
            </a:extLst>
          </p:cNvPr>
          <p:cNvSpPr txBox="1"/>
          <p:nvPr/>
        </p:nvSpPr>
        <p:spPr>
          <a:xfrm>
            <a:off x="6263015" y="1468351"/>
            <a:ext cx="3043824" cy="615553"/>
          </a:xfrm>
          <a:prstGeom prst="rect">
            <a:avLst/>
          </a:prstGeom>
          <a:noFill/>
        </p:spPr>
        <p:txBody>
          <a:bodyPr wrap="square" lIns="0" tIns="0" rIns="0" bIns="0" rtlCol="0" anchor="ctr" anchorCtr="0">
            <a:spAutoFit/>
          </a:bodyPr>
          <a:lstStyle/>
          <a:p>
            <a:pPr algn="ctr">
              <a:lnSpc>
                <a:spcPts val="2400"/>
              </a:lnSpc>
            </a:pPr>
            <a:r>
              <a:rPr kumimoji="1" lang="en-US" altLang="ja-JP" sz="2000" dirty="0">
                <a:highlight>
                  <a:srgbClr val="FFFF00"/>
                </a:highlight>
                <a:latin typeface="Meiryo UI" panose="020B0604030504040204" pitchFamily="50" charset="-128"/>
                <a:ea typeface="Meiryo UI" panose="020B0604030504040204" pitchFamily="50" charset="-128"/>
              </a:rPr>
              <a:t>OpenAPI</a:t>
            </a:r>
            <a:r>
              <a:rPr kumimoji="1" lang="ja-JP" altLang="en-US" sz="2000" dirty="0">
                <a:highlight>
                  <a:srgbClr val="FFFF00"/>
                </a:highlight>
                <a:latin typeface="Meiryo UI" panose="020B0604030504040204" pitchFamily="50" charset="-128"/>
                <a:ea typeface="Meiryo UI" panose="020B0604030504040204" pitchFamily="50" charset="-128"/>
              </a:rPr>
              <a:t>ドキュメント</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gn="ctr">
              <a:lnSpc>
                <a:spcPts val="2400"/>
              </a:lnSpc>
            </a:pP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定義、レスポンスの例</a:t>
            </a:r>
            <a:r>
              <a:rPr kumimoji="1" lang="en-US" altLang="ja-JP" sz="2000" dirty="0">
                <a:highlight>
                  <a:srgbClr val="FFFF00"/>
                </a:highlight>
                <a:latin typeface="Meiryo UI" panose="020B0604030504040204" pitchFamily="50" charset="-128"/>
                <a:ea typeface="Meiryo UI" panose="020B0604030504040204" pitchFamily="50" charset="-128"/>
              </a:rPr>
              <a:t>)</a:t>
            </a:r>
          </a:p>
        </p:txBody>
      </p:sp>
      <p:pic>
        <p:nvPicPr>
          <p:cNvPr id="5128" name="Picture 8" descr="資料（証明書）のフラットアイコン素材">
            <a:extLst>
              <a:ext uri="{FF2B5EF4-FFF2-40B4-BE49-F238E27FC236}">
                <a16:creationId xmlns:a16="http://schemas.microsoft.com/office/drawing/2014/main" id="{486E9347-8D79-48BC-A862-7AAC6CB3EA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0121" y="302244"/>
            <a:ext cx="864250" cy="110073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4" descr="サーバーのアイコン素材">
            <a:extLst>
              <a:ext uri="{FF2B5EF4-FFF2-40B4-BE49-F238E27FC236}">
                <a16:creationId xmlns:a16="http://schemas.microsoft.com/office/drawing/2014/main" id="{A33AAC75-FF0B-4CB7-80C7-3A343F4177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4243" y="4679166"/>
            <a:ext cx="845043" cy="1215342"/>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6" descr="WEBページのブラウザウィンドウアイコン素材">
            <a:extLst>
              <a:ext uri="{FF2B5EF4-FFF2-40B4-BE49-F238E27FC236}">
                <a16:creationId xmlns:a16="http://schemas.microsoft.com/office/drawing/2014/main" id="{E4847713-1CBC-4E95-A9E5-5D7B728343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8016" y="2541983"/>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直線矢印コネクタ 82">
            <a:extLst>
              <a:ext uri="{FF2B5EF4-FFF2-40B4-BE49-F238E27FC236}">
                <a16:creationId xmlns:a16="http://schemas.microsoft.com/office/drawing/2014/main" id="{EC75B77D-3D0C-40B6-B38B-112D4D830EAB}"/>
              </a:ext>
            </a:extLst>
          </p:cNvPr>
          <p:cNvCxnSpPr>
            <a:cxnSpLocks/>
          </p:cNvCxnSpPr>
          <p:nvPr/>
        </p:nvCxnSpPr>
        <p:spPr>
          <a:xfrm>
            <a:off x="6941505" y="3269783"/>
            <a:ext cx="1805863" cy="6886"/>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87" name="テキスト ボックス 86">
            <a:extLst>
              <a:ext uri="{FF2B5EF4-FFF2-40B4-BE49-F238E27FC236}">
                <a16:creationId xmlns:a16="http://schemas.microsoft.com/office/drawing/2014/main" id="{3AF0E43F-64C6-4F55-B75D-7073822CE5CF}"/>
              </a:ext>
            </a:extLst>
          </p:cNvPr>
          <p:cNvSpPr txBox="1"/>
          <p:nvPr/>
        </p:nvSpPr>
        <p:spPr>
          <a:xfrm>
            <a:off x="8590723" y="5940203"/>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88" name="テキスト ボックス 87">
            <a:extLst>
              <a:ext uri="{FF2B5EF4-FFF2-40B4-BE49-F238E27FC236}">
                <a16:creationId xmlns:a16="http://schemas.microsoft.com/office/drawing/2014/main" id="{4C905240-A32D-4787-92EE-B3D822C5E9BF}"/>
              </a:ext>
            </a:extLst>
          </p:cNvPr>
          <p:cNvSpPr txBox="1"/>
          <p:nvPr/>
        </p:nvSpPr>
        <p:spPr>
          <a:xfrm>
            <a:off x="2396012" y="3797940"/>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74" name="テキスト ボックス 73">
            <a:extLst>
              <a:ext uri="{FF2B5EF4-FFF2-40B4-BE49-F238E27FC236}">
                <a16:creationId xmlns:a16="http://schemas.microsoft.com/office/drawing/2014/main" id="{FC798AC7-8100-4B16-B534-2B163F352B79}"/>
              </a:ext>
            </a:extLst>
          </p:cNvPr>
          <p:cNvSpPr txBox="1"/>
          <p:nvPr/>
        </p:nvSpPr>
        <p:spPr>
          <a:xfrm>
            <a:off x="5209423" y="3675394"/>
            <a:ext cx="1732082"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クライアントコード</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pic>
        <p:nvPicPr>
          <p:cNvPr id="76" name="Picture 8" descr="資料（証明書）のフラットアイコン素材">
            <a:extLst>
              <a:ext uri="{FF2B5EF4-FFF2-40B4-BE49-F238E27FC236}">
                <a16:creationId xmlns:a16="http://schemas.microsoft.com/office/drawing/2014/main" id="{D1CCDF97-5B55-416C-83BE-3B855463FA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3339" y="2556674"/>
            <a:ext cx="864250" cy="1100736"/>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直線矢印コネクタ 95">
            <a:extLst>
              <a:ext uri="{FF2B5EF4-FFF2-40B4-BE49-F238E27FC236}">
                <a16:creationId xmlns:a16="http://schemas.microsoft.com/office/drawing/2014/main" id="{5D711FD6-D774-4393-A67F-1368173F77C7}"/>
              </a:ext>
            </a:extLst>
          </p:cNvPr>
          <p:cNvCxnSpPr>
            <a:cxnSpLocks/>
          </p:cNvCxnSpPr>
          <p:nvPr/>
        </p:nvCxnSpPr>
        <p:spPr>
          <a:xfrm>
            <a:off x="6941505" y="4105716"/>
            <a:ext cx="1767025" cy="1057276"/>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163EA374-2A0D-43B6-9DD5-FBD6D21F0A20}"/>
              </a:ext>
            </a:extLst>
          </p:cNvPr>
          <p:cNvCxnSpPr>
            <a:cxnSpLocks/>
          </p:cNvCxnSpPr>
          <p:nvPr/>
        </p:nvCxnSpPr>
        <p:spPr>
          <a:xfrm>
            <a:off x="4033118" y="3296927"/>
            <a:ext cx="1307554" cy="0"/>
          </a:xfrm>
          <a:prstGeom prst="straightConnector1">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4" name="直線矢印コネクタ 113">
            <a:extLst>
              <a:ext uri="{FF2B5EF4-FFF2-40B4-BE49-F238E27FC236}">
                <a16:creationId xmlns:a16="http://schemas.microsoft.com/office/drawing/2014/main" id="{38FCDCF7-5429-4A14-A478-7AB7B2F59C3A}"/>
              </a:ext>
            </a:extLst>
          </p:cNvPr>
          <p:cNvCxnSpPr>
            <a:cxnSpLocks/>
            <a:stCxn id="5128" idx="1"/>
          </p:cNvCxnSpPr>
          <p:nvPr/>
        </p:nvCxnSpPr>
        <p:spPr>
          <a:xfrm rot="10800000" flipV="1">
            <a:off x="6096005" y="852612"/>
            <a:ext cx="1294117" cy="1507964"/>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13" name="テキスト ボックス 112">
            <a:extLst>
              <a:ext uri="{FF2B5EF4-FFF2-40B4-BE49-F238E27FC236}">
                <a16:creationId xmlns:a16="http://schemas.microsoft.com/office/drawing/2014/main" id="{D6E3A464-9CE4-4AB0-BB98-A2FD7BCC6C23}"/>
              </a:ext>
            </a:extLst>
          </p:cNvPr>
          <p:cNvSpPr txBox="1"/>
          <p:nvPr/>
        </p:nvSpPr>
        <p:spPr>
          <a:xfrm>
            <a:off x="4202317" y="2918461"/>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利用</a:t>
            </a:r>
            <a:endParaRPr kumimoji="1" lang="en-US" altLang="ja-JP" sz="2000" dirty="0">
              <a:latin typeface="Meiryo UI" panose="020B0604030504040204" pitchFamily="50" charset="-128"/>
              <a:ea typeface="Meiryo UI" panose="020B0604030504040204" pitchFamily="50" charset="-128"/>
            </a:endParaRPr>
          </a:p>
        </p:txBody>
      </p:sp>
      <p:sp>
        <p:nvSpPr>
          <p:cNvPr id="115" name="テキスト ボックス 114">
            <a:extLst>
              <a:ext uri="{FF2B5EF4-FFF2-40B4-BE49-F238E27FC236}">
                <a16:creationId xmlns:a16="http://schemas.microsoft.com/office/drawing/2014/main" id="{63567CD6-8CBA-4531-87BA-8E538ABEA52D}"/>
              </a:ext>
            </a:extLst>
          </p:cNvPr>
          <p:cNvSpPr txBox="1"/>
          <p:nvPr/>
        </p:nvSpPr>
        <p:spPr>
          <a:xfrm>
            <a:off x="5299186" y="1235793"/>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生成</a:t>
            </a:r>
            <a:endParaRPr kumimoji="1" lang="en-US" altLang="ja-JP" sz="2000" dirty="0">
              <a:latin typeface="Meiryo UI" panose="020B0604030504040204" pitchFamily="50" charset="-128"/>
              <a:ea typeface="Meiryo UI" panose="020B0604030504040204" pitchFamily="50" charset="-128"/>
            </a:endParaRPr>
          </a:p>
        </p:txBody>
      </p:sp>
      <p:sp>
        <p:nvSpPr>
          <p:cNvPr id="116" name="テキスト ボックス 115">
            <a:extLst>
              <a:ext uri="{FF2B5EF4-FFF2-40B4-BE49-F238E27FC236}">
                <a16:creationId xmlns:a16="http://schemas.microsoft.com/office/drawing/2014/main" id="{C7DA18D9-5BBB-4392-8CD5-93C6943BBA0C}"/>
              </a:ext>
            </a:extLst>
          </p:cNvPr>
          <p:cNvSpPr txBox="1"/>
          <p:nvPr/>
        </p:nvSpPr>
        <p:spPr>
          <a:xfrm>
            <a:off x="9533498" y="1226276"/>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モック化</a:t>
            </a:r>
            <a:endParaRPr kumimoji="1" lang="en-US" altLang="ja-JP" sz="2000" dirty="0">
              <a:latin typeface="Meiryo UI" panose="020B0604030504040204" pitchFamily="50" charset="-128"/>
              <a:ea typeface="Meiryo UI" panose="020B0604030504040204" pitchFamily="50" charset="-128"/>
            </a:endParaRPr>
          </a:p>
        </p:txBody>
      </p:sp>
      <p:cxnSp>
        <p:nvCxnSpPr>
          <p:cNvPr id="124" name="直線矢印コネクタ 113">
            <a:extLst>
              <a:ext uri="{FF2B5EF4-FFF2-40B4-BE49-F238E27FC236}">
                <a16:creationId xmlns:a16="http://schemas.microsoft.com/office/drawing/2014/main" id="{3EBAC72E-9612-4E8C-BB7A-ABE5A9F1B5E5}"/>
              </a:ext>
            </a:extLst>
          </p:cNvPr>
          <p:cNvCxnSpPr>
            <a:cxnSpLocks/>
            <a:stCxn id="5128" idx="3"/>
          </p:cNvCxnSpPr>
          <p:nvPr/>
        </p:nvCxnSpPr>
        <p:spPr>
          <a:xfrm>
            <a:off x="8254371" y="852612"/>
            <a:ext cx="1202391" cy="1704061"/>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0" name="スライド番号プレースホルダー 9">
            <a:extLst>
              <a:ext uri="{FF2B5EF4-FFF2-40B4-BE49-F238E27FC236}">
                <a16:creationId xmlns:a16="http://schemas.microsoft.com/office/drawing/2014/main" id="{2AEC51D3-937A-4DFB-8260-9B35E65BCD25}"/>
              </a:ext>
            </a:extLst>
          </p:cNvPr>
          <p:cNvSpPr>
            <a:spLocks noGrp="1"/>
          </p:cNvSpPr>
          <p:nvPr>
            <p:ph type="sldNum" sz="quarter" idx="12"/>
          </p:nvPr>
        </p:nvSpPr>
        <p:spPr/>
        <p:txBody>
          <a:bodyPr/>
          <a:lstStyle/>
          <a:p>
            <a:fld id="{A783C381-2822-4F05-8A88-66F73725CF2D}" type="slidenum">
              <a:rPr kumimoji="1" lang="ja-JP" altLang="en-US" smtClean="0"/>
              <a:t>45</a:t>
            </a:fld>
            <a:endParaRPr kumimoji="1" lang="ja-JP" altLang="en-US"/>
          </a:p>
        </p:txBody>
      </p:sp>
    </p:spTree>
    <p:extLst>
      <p:ext uri="{BB962C8B-B14F-4D97-AF65-F5344CB8AC3E}">
        <p14:creationId xmlns:p14="http://schemas.microsoft.com/office/powerpoint/2010/main" val="30809997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管理のアーキテクチャ</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46</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pic>
        <p:nvPicPr>
          <p:cNvPr id="13" name="Picture 2">
            <a:extLst>
              <a:ext uri="{FF2B5EF4-FFF2-40B4-BE49-F238E27FC236}">
                <a16:creationId xmlns:a16="http://schemas.microsoft.com/office/drawing/2014/main" id="{FECC37F9-D9CF-4660-90D2-2AB7B5991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0141" y="187484"/>
            <a:ext cx="4228265" cy="1163165"/>
          </a:xfrm>
          <a:prstGeom prst="rect">
            <a:avLst/>
          </a:prstGeom>
          <a:noFill/>
          <a:extLst>
            <a:ext uri="{909E8E84-426E-40DD-AFC4-6F175D3DCCD1}">
              <a14:hiddenFill xmlns:a14="http://schemas.microsoft.com/office/drawing/2010/main">
                <a:solidFill>
                  <a:srgbClr val="FFFFFF"/>
                </a:solidFill>
              </a14:hiddenFill>
            </a:ext>
          </a:extLst>
        </p:spPr>
      </p:pic>
      <p:sp>
        <p:nvSpPr>
          <p:cNvPr id="15" name="矢印: 右 14">
            <a:extLst>
              <a:ext uri="{FF2B5EF4-FFF2-40B4-BE49-F238E27FC236}">
                <a16:creationId xmlns:a16="http://schemas.microsoft.com/office/drawing/2014/main" id="{4A9EF9E8-4117-459E-9F19-C4AEBEF041D5}"/>
              </a:ext>
            </a:extLst>
          </p:cNvPr>
          <p:cNvSpPr/>
          <p:nvPr/>
        </p:nvSpPr>
        <p:spPr>
          <a:xfrm rot="14854000">
            <a:off x="11507333" y="1096552"/>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88873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9046A26-1756-4814-B243-94A1BD3D7D62}"/>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レイヤーごとに</a:t>
            </a:r>
            <a:r>
              <a:rPr kumimoji="1" lang="ja-JP" altLang="en-US" sz="2000" dirty="0">
                <a:highlight>
                  <a:srgbClr val="FFFF00"/>
                </a:highlight>
                <a:latin typeface="Meiryo UI" panose="020B0604030504040204" pitchFamily="50" charset="-128"/>
                <a:ea typeface="Meiryo UI" panose="020B0604030504040204" pitchFamily="50" charset="-128"/>
              </a:rPr>
              <a:t>関心毎を分けて</a:t>
            </a:r>
            <a:r>
              <a:rPr kumimoji="1" lang="ja-JP" altLang="en-US" sz="2000" dirty="0">
                <a:latin typeface="Meiryo UI" panose="020B0604030504040204" pitchFamily="50" charset="-128"/>
                <a:ea typeface="Meiryo UI" panose="020B0604030504040204" pitchFamily="50" charset="-128"/>
              </a:rPr>
              <a:t>処理が散らばるのを防ぎます。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レイヤードアーキテクチャの視点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https://qiita.com/kichion/items/aca19765cb16e7e65946</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レイヤードアーキテクチャ</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47</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79511" y="2767412"/>
            <a:ext cx="136390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68856" y="2767412"/>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36968" y="2767412"/>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63639" y="2152511"/>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601817" y="2768504"/>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619701" y="2152511"/>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715816" y="2152511"/>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51445" y="2652195"/>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94649" y="3067295"/>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43420" y="2952078"/>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40107" y="2952078"/>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23424" y="2380735"/>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52500" y="2871489"/>
            <a:ext cx="484468" cy="149470"/>
            <a:chOff x="6305663" y="2778473"/>
            <a:chExt cx="484468"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2859062"/>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95355" y="2788781"/>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a:extLst>
              <a:ext uri="{FF2B5EF4-FFF2-40B4-BE49-F238E27FC236}">
                <a16:creationId xmlns:a16="http://schemas.microsoft.com/office/drawing/2014/main" id="{90D81727-1FC2-4C94-8046-19FCFBDA1641}"/>
              </a:ext>
            </a:extLst>
          </p:cNvPr>
          <p:cNvSpPr txBox="1"/>
          <p:nvPr/>
        </p:nvSpPr>
        <p:spPr>
          <a:xfrm>
            <a:off x="999785" y="3724597"/>
            <a:ext cx="1157679" cy="363882"/>
          </a:xfrm>
          <a:prstGeom prst="rect">
            <a:avLst/>
          </a:prstGeom>
          <a:solidFill>
            <a:schemeClr val="accent5"/>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REST</a:t>
            </a:r>
            <a:r>
              <a:rPr kumimoji="1" lang="ja-JP" altLang="en-US" sz="1600" dirty="0">
                <a:solidFill>
                  <a:schemeClr val="bg1"/>
                </a:solidFill>
                <a:latin typeface="Meiryo UI" panose="020B0604030504040204" pitchFamily="50" charset="-128"/>
                <a:ea typeface="Meiryo UI" panose="020B0604030504040204" pitchFamily="50" charset="-128"/>
              </a:rPr>
              <a:t> </a:t>
            </a:r>
            <a:r>
              <a:rPr kumimoji="1" lang="en-US" altLang="ja-JP" sz="1600" dirty="0">
                <a:solidFill>
                  <a:schemeClr val="bg1"/>
                </a:solidFill>
                <a:latin typeface="Meiryo UI" panose="020B0604030504040204" pitchFamily="50" charset="-128"/>
                <a:ea typeface="Meiryo UI" panose="020B0604030504040204" pitchFamily="50" charset="-128"/>
              </a:rPr>
              <a:t>API</a:t>
            </a:r>
          </a:p>
        </p:txBody>
      </p:sp>
      <p:sp>
        <p:nvSpPr>
          <p:cNvPr id="7" name="テキスト ボックス 6">
            <a:extLst>
              <a:ext uri="{FF2B5EF4-FFF2-40B4-BE49-F238E27FC236}">
                <a16:creationId xmlns:a16="http://schemas.microsoft.com/office/drawing/2014/main" id="{73B05821-1DF9-482F-AFEA-CA891EC1F3E4}"/>
              </a:ext>
            </a:extLst>
          </p:cNvPr>
          <p:cNvSpPr txBox="1"/>
          <p:nvPr/>
        </p:nvSpPr>
        <p:spPr>
          <a:xfrm>
            <a:off x="3693458" y="3745335"/>
            <a:ext cx="1452111" cy="363882"/>
          </a:xfrm>
          <a:prstGeom prst="rect">
            <a:avLst/>
          </a:prstGeom>
          <a:solidFill>
            <a:schemeClr val="accent5"/>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ビジネスロジック</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80267C37-1E63-442A-B897-98C391079811}"/>
              </a:ext>
            </a:extLst>
          </p:cNvPr>
          <p:cNvSpPr txBox="1"/>
          <p:nvPr/>
        </p:nvSpPr>
        <p:spPr>
          <a:xfrm>
            <a:off x="6736968" y="3724597"/>
            <a:ext cx="2187256" cy="363882"/>
          </a:xfrm>
          <a:prstGeom prst="rect">
            <a:avLst/>
          </a:prstGeom>
          <a:solidFill>
            <a:schemeClr val="accent5"/>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インフラ</a:t>
            </a:r>
            <a:r>
              <a:rPr kumimoji="1" lang="en-US" altLang="ja-JP" sz="1600" dirty="0">
                <a:solidFill>
                  <a:schemeClr val="bg1"/>
                </a:solidFill>
                <a:latin typeface="Meiryo UI" panose="020B0604030504040204" pitchFamily="50" charset="-128"/>
                <a:ea typeface="Meiryo UI" panose="020B0604030504040204" pitchFamily="50" charset="-128"/>
              </a:rPr>
              <a:t>(DB</a:t>
            </a:r>
            <a:r>
              <a:rPr kumimoji="1" lang="ja-JP" altLang="en-US" sz="1600" dirty="0">
                <a:solidFill>
                  <a:schemeClr val="bg1"/>
                </a:solidFill>
                <a:latin typeface="Meiryo UI" panose="020B0604030504040204" pitchFamily="50" charset="-128"/>
                <a:ea typeface="Meiryo UI" panose="020B0604030504040204" pitchFamily="50" charset="-128"/>
              </a:rPr>
              <a:t>アクセスなど</a:t>
            </a:r>
            <a:r>
              <a:rPr kumimoji="1" lang="en-US" altLang="ja-JP" sz="16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18806623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9046A26-1756-4814-B243-94A1BD3D7D62}"/>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一番大事な部分を安定させるため、</a:t>
            </a:r>
            <a:r>
              <a:rPr kumimoji="1" lang="ja-JP" altLang="en-US" sz="2000" dirty="0">
                <a:highlight>
                  <a:srgbClr val="FFFF00"/>
                </a:highlight>
                <a:latin typeface="Meiryo UI" panose="020B0604030504040204" pitchFamily="50" charset="-128"/>
                <a:ea typeface="Meiryo UI" panose="020B0604030504040204" pitchFamily="50" charset="-128"/>
              </a:rPr>
              <a:t>大事な部分に依存する</a:t>
            </a:r>
            <a:r>
              <a:rPr kumimoji="1" lang="ja-JP" altLang="en-US" sz="2000" dirty="0">
                <a:latin typeface="Meiryo UI" panose="020B0604030504040204" pitchFamily="50" charset="-128"/>
                <a:ea typeface="Meiryo UI" panose="020B0604030504040204" pitchFamily="50" charset="-128"/>
              </a:rPr>
              <a:t>ようにします。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レイヤードアーキテクチャを単純に適用すると依存を一方向にするので次の依存関係になります。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これだとインフラの変更影響をビジネスロジックが受ける形になります。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本来やりたいのは</a:t>
            </a:r>
            <a:r>
              <a:rPr kumimoji="1" lang="ja-JP" altLang="en-US" sz="2000" dirty="0">
                <a:highlight>
                  <a:srgbClr val="FFFF00"/>
                </a:highlight>
                <a:latin typeface="Meiryo UI" panose="020B0604030504040204" pitchFamily="50" charset="-128"/>
                <a:ea typeface="Meiryo UI" panose="020B0604030504040204" pitchFamily="50" charset="-128"/>
              </a:rPr>
              <a:t>ビジネスロジックを中心とした開発</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ビジネスロジックに必要なインフラのインタフェースをビジネスロジック側に設けて依存関係を逆転させます。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依存関係逆転の原則</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48</a:t>
            </a:fld>
            <a:endParaRPr kumimoji="1" lang="ja-JP" altLang="en-US"/>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1779358" y="2981418"/>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7816747" y="298141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5474141" y="2483251"/>
            <a:ext cx="4569905" cy="10875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5681596" y="2982510"/>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1530203" y="2483251"/>
            <a:ext cx="3807619" cy="10875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3150609" y="3166084"/>
            <a:ext cx="2530987"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7324466" y="3086879"/>
            <a:ext cx="492281" cy="149470"/>
            <a:chOff x="5692820" y="3089758"/>
            <a:chExt cx="492281"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80" idx="0"/>
              <a:endCxn id="19" idx="1"/>
            </p:cNvCxnSpPr>
            <p:nvPr/>
          </p:nvCxnSpPr>
          <p:spPr>
            <a:xfrm>
              <a:off x="5692821" y="3164493"/>
              <a:ext cx="492280" cy="4470"/>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5682512"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1" name="テキスト ボックス 40">
            <a:extLst>
              <a:ext uri="{FF2B5EF4-FFF2-40B4-BE49-F238E27FC236}">
                <a16:creationId xmlns:a16="http://schemas.microsoft.com/office/drawing/2014/main" id="{AAA245AF-8E64-4FAD-8224-9DFC57653104}"/>
              </a:ext>
            </a:extLst>
          </p:cNvPr>
          <p:cNvSpPr txBox="1"/>
          <p:nvPr/>
        </p:nvSpPr>
        <p:spPr>
          <a:xfrm>
            <a:off x="1779358" y="5304081"/>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42" name="テキスト ボックス 41">
            <a:extLst>
              <a:ext uri="{FF2B5EF4-FFF2-40B4-BE49-F238E27FC236}">
                <a16:creationId xmlns:a16="http://schemas.microsoft.com/office/drawing/2014/main" id="{431FC474-7D8B-4127-B5A6-78ACFCB78396}"/>
              </a:ext>
            </a:extLst>
          </p:cNvPr>
          <p:cNvSpPr txBox="1"/>
          <p:nvPr/>
        </p:nvSpPr>
        <p:spPr>
          <a:xfrm>
            <a:off x="5715568" y="5304081"/>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43" name="正方形/長方形 42">
            <a:extLst>
              <a:ext uri="{FF2B5EF4-FFF2-40B4-BE49-F238E27FC236}">
                <a16:creationId xmlns:a16="http://schemas.microsoft.com/office/drawing/2014/main" id="{9A4FA632-54D1-4AA4-8FA4-308BB11DE8C3}"/>
              </a:ext>
            </a:extLst>
          </p:cNvPr>
          <p:cNvSpPr/>
          <p:nvPr/>
        </p:nvSpPr>
        <p:spPr>
          <a:xfrm>
            <a:off x="5618291" y="4805914"/>
            <a:ext cx="2319479" cy="10875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45" name="テキスト ボックス 44">
            <a:extLst>
              <a:ext uri="{FF2B5EF4-FFF2-40B4-BE49-F238E27FC236}">
                <a16:creationId xmlns:a16="http://schemas.microsoft.com/office/drawing/2014/main" id="{B749E464-88ED-447D-9111-884C6B340774}"/>
              </a:ext>
            </a:extLst>
          </p:cNvPr>
          <p:cNvSpPr txBox="1"/>
          <p:nvPr/>
        </p:nvSpPr>
        <p:spPr>
          <a:xfrm>
            <a:off x="3580417" y="5305173"/>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47" name="正方形/長方形 46">
            <a:extLst>
              <a:ext uri="{FF2B5EF4-FFF2-40B4-BE49-F238E27FC236}">
                <a16:creationId xmlns:a16="http://schemas.microsoft.com/office/drawing/2014/main" id="{EFDC9447-6DE4-4D7A-A655-B7E065438271}"/>
              </a:ext>
            </a:extLst>
          </p:cNvPr>
          <p:cNvSpPr/>
          <p:nvPr/>
        </p:nvSpPr>
        <p:spPr>
          <a:xfrm>
            <a:off x="1530203" y="4805914"/>
            <a:ext cx="3943938" cy="10875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cxnSp>
        <p:nvCxnSpPr>
          <p:cNvPr id="48" name="直線矢印コネクタ 47">
            <a:extLst>
              <a:ext uri="{FF2B5EF4-FFF2-40B4-BE49-F238E27FC236}">
                <a16:creationId xmlns:a16="http://schemas.microsoft.com/office/drawing/2014/main" id="{BFF99522-0969-4F3E-8AA7-58F6B3B12993}"/>
              </a:ext>
            </a:extLst>
          </p:cNvPr>
          <p:cNvCxnSpPr>
            <a:cxnSpLocks/>
            <a:stCxn id="41" idx="3"/>
            <a:endCxn id="45" idx="1"/>
          </p:cNvCxnSpPr>
          <p:nvPr/>
        </p:nvCxnSpPr>
        <p:spPr>
          <a:xfrm>
            <a:off x="3150609" y="5488747"/>
            <a:ext cx="429808"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49" name="グループ化 48">
            <a:extLst>
              <a:ext uri="{FF2B5EF4-FFF2-40B4-BE49-F238E27FC236}">
                <a16:creationId xmlns:a16="http://schemas.microsoft.com/office/drawing/2014/main" id="{D603AAB1-328B-46F6-907A-D89883F8723F}"/>
              </a:ext>
            </a:extLst>
          </p:cNvPr>
          <p:cNvGrpSpPr/>
          <p:nvPr/>
        </p:nvGrpSpPr>
        <p:grpSpPr>
          <a:xfrm>
            <a:off x="5223287" y="5409542"/>
            <a:ext cx="492281" cy="149470"/>
            <a:chOff x="5692820" y="3089758"/>
            <a:chExt cx="492281" cy="149470"/>
          </a:xfrm>
        </p:grpSpPr>
        <p:cxnSp>
          <p:nvCxnSpPr>
            <p:cNvPr id="50" name="直線矢印コネクタ 49">
              <a:extLst>
                <a:ext uri="{FF2B5EF4-FFF2-40B4-BE49-F238E27FC236}">
                  <a16:creationId xmlns:a16="http://schemas.microsoft.com/office/drawing/2014/main" id="{0F50A820-7258-46D1-B67F-0342A4AF3FED}"/>
                </a:ext>
              </a:extLst>
            </p:cNvPr>
            <p:cNvCxnSpPr>
              <a:cxnSpLocks/>
              <a:stCxn id="52" idx="0"/>
              <a:endCxn id="42" idx="1"/>
            </p:cNvCxnSpPr>
            <p:nvPr/>
          </p:nvCxnSpPr>
          <p:spPr>
            <a:xfrm>
              <a:off x="5692821" y="3164493"/>
              <a:ext cx="492280" cy="4470"/>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52" name="二等辺三角形 51">
              <a:extLst>
                <a:ext uri="{FF2B5EF4-FFF2-40B4-BE49-F238E27FC236}">
                  <a16:creationId xmlns:a16="http://schemas.microsoft.com/office/drawing/2014/main" id="{BE31A09D-3120-4092-BC2F-26970C24B754}"/>
                </a:ext>
              </a:extLst>
            </p:cNvPr>
            <p:cNvSpPr/>
            <p:nvPr/>
          </p:nvSpPr>
          <p:spPr>
            <a:xfrm rot="16200000">
              <a:off x="5682512"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9724901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何のための値であるか</a:t>
            </a:r>
            <a:r>
              <a:rPr kumimoji="1" lang="ja-JP" altLang="en-US" sz="2000" dirty="0">
                <a:latin typeface="Meiryo UI" panose="020B0604030504040204" pitchFamily="50" charset="-128"/>
                <a:ea typeface="Meiryo UI" panose="020B0604030504040204" pitchFamily="50" charset="-128"/>
              </a:rPr>
              <a:t>を専用の型で表現する方法です。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管理では</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テキスト</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ステータス、ユーザ</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を値オブジェクトにしています。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何の値であるかを型で区別できるようにすることで、ミスを防ぎやすくしたり、</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どこでどのように使われるのかを特定しやすくしたりします。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値オブジェクト</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49</a:t>
            </a:fld>
            <a:endParaRPr kumimoji="1" lang="ja-JP" altLang="en-US"/>
          </a:p>
        </p:txBody>
      </p:sp>
      <p:sp>
        <p:nvSpPr>
          <p:cNvPr id="5" name="テキスト ボックス 4">
            <a:extLst>
              <a:ext uri="{FF2B5EF4-FFF2-40B4-BE49-F238E27FC236}">
                <a16:creationId xmlns:a16="http://schemas.microsoft.com/office/drawing/2014/main" id="{022ED8A6-B25E-4D00-A838-0975C7BBD9D0}"/>
              </a:ext>
            </a:extLst>
          </p:cNvPr>
          <p:cNvSpPr txBox="1"/>
          <p:nvPr/>
        </p:nvSpPr>
        <p:spPr>
          <a:xfrm>
            <a:off x="1276703" y="338757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7" name="正方形/長方形 6">
            <a:extLst>
              <a:ext uri="{FF2B5EF4-FFF2-40B4-BE49-F238E27FC236}">
                <a16:creationId xmlns:a16="http://schemas.microsoft.com/office/drawing/2014/main" id="{60923316-41CD-4139-8E81-E5857E263FE6}"/>
              </a:ext>
            </a:extLst>
          </p:cNvPr>
          <p:cNvSpPr/>
          <p:nvPr/>
        </p:nvSpPr>
        <p:spPr>
          <a:xfrm>
            <a:off x="975508" y="2494179"/>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8" name="テキスト ボックス 7">
            <a:extLst>
              <a:ext uri="{FF2B5EF4-FFF2-40B4-BE49-F238E27FC236}">
                <a16:creationId xmlns:a16="http://schemas.microsoft.com/office/drawing/2014/main" id="{9A0DE0CB-CD4E-4A6D-BA4C-8F94241F68B0}"/>
              </a:ext>
            </a:extLst>
          </p:cNvPr>
          <p:cNvSpPr txBox="1"/>
          <p:nvPr/>
        </p:nvSpPr>
        <p:spPr>
          <a:xfrm>
            <a:off x="3478360" y="2965419"/>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9" name="テキスト ボックス 8">
            <a:extLst>
              <a:ext uri="{FF2B5EF4-FFF2-40B4-BE49-F238E27FC236}">
                <a16:creationId xmlns:a16="http://schemas.microsoft.com/office/drawing/2014/main" id="{68A949DD-3897-44AA-8D06-EFD38D665ECB}"/>
              </a:ext>
            </a:extLst>
          </p:cNvPr>
          <p:cNvSpPr txBox="1"/>
          <p:nvPr/>
        </p:nvSpPr>
        <p:spPr>
          <a:xfrm>
            <a:off x="3487203" y="3389385"/>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10" name="テキスト ボックス 9">
            <a:extLst>
              <a:ext uri="{FF2B5EF4-FFF2-40B4-BE49-F238E27FC236}">
                <a16:creationId xmlns:a16="http://schemas.microsoft.com/office/drawing/2014/main" id="{69AFD3FF-DF29-4ECF-8570-8717C0EF42EF}"/>
              </a:ext>
            </a:extLst>
          </p:cNvPr>
          <p:cNvSpPr txBox="1"/>
          <p:nvPr/>
        </p:nvSpPr>
        <p:spPr>
          <a:xfrm>
            <a:off x="3478360" y="3812938"/>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F4B7ABE9-7D0E-41F0-8695-1294BDA78478}"/>
              </a:ext>
            </a:extLst>
          </p:cNvPr>
          <p:cNvSpPr txBox="1"/>
          <p:nvPr/>
        </p:nvSpPr>
        <p:spPr>
          <a:xfrm>
            <a:off x="5504154" y="2966662"/>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cxnSp>
        <p:nvCxnSpPr>
          <p:cNvPr id="12" name="直線矢印コネクタ 11">
            <a:extLst>
              <a:ext uri="{FF2B5EF4-FFF2-40B4-BE49-F238E27FC236}">
                <a16:creationId xmlns:a16="http://schemas.microsoft.com/office/drawing/2014/main" id="{C100EE4E-3554-44A0-834B-62A7530799CF}"/>
              </a:ext>
            </a:extLst>
          </p:cNvPr>
          <p:cNvCxnSpPr>
            <a:cxnSpLocks/>
            <a:stCxn id="5" idx="3"/>
            <a:endCxn id="9" idx="1"/>
          </p:cNvCxnSpPr>
          <p:nvPr/>
        </p:nvCxnSpPr>
        <p:spPr>
          <a:xfrm>
            <a:off x="2761555" y="3572244"/>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111904AB-63AC-4A32-9F94-49EB317F2A11}"/>
              </a:ext>
            </a:extLst>
          </p:cNvPr>
          <p:cNvCxnSpPr>
            <a:cxnSpLocks/>
            <a:stCxn id="5" idx="3"/>
            <a:endCxn id="8" idx="1"/>
          </p:cNvCxnSpPr>
          <p:nvPr/>
        </p:nvCxnSpPr>
        <p:spPr>
          <a:xfrm flipV="1">
            <a:off x="2761555" y="3150085"/>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C2CB52C4-37E1-4F22-87C8-4E1B64C6D36B}"/>
              </a:ext>
            </a:extLst>
          </p:cNvPr>
          <p:cNvCxnSpPr>
            <a:cxnSpLocks/>
            <a:stCxn id="5" idx="3"/>
            <a:endCxn id="10" idx="1"/>
          </p:cNvCxnSpPr>
          <p:nvPr/>
        </p:nvCxnSpPr>
        <p:spPr>
          <a:xfrm>
            <a:off x="2761555" y="3572244"/>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615DFE6B-1225-42D0-90E5-821B4972C67A}"/>
              </a:ext>
            </a:extLst>
          </p:cNvPr>
          <p:cNvSpPr>
            <a:spLocks noChangeArrowheads="1"/>
          </p:cNvSpPr>
          <p:nvPr/>
        </p:nvSpPr>
        <p:spPr bwMode="auto">
          <a:xfrm>
            <a:off x="8039980" y="2413337"/>
            <a:ext cx="2496591" cy="2031325"/>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value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value)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value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value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value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089218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スタッフ紹介</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7375238" cy="2913233"/>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株式会社</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テクノロジー＆イノベーション本部</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テクノロジー＆エンジニアセンター</a:t>
            </a:r>
            <a:r>
              <a:rPr kumimoji="1" lang="en-US" altLang="ja-JP" sz="2000" dirty="0">
                <a:latin typeface="Meiryo UI" panose="020B0604030504040204" pitchFamily="50" charset="-128"/>
                <a:ea typeface="Meiryo UI" panose="020B0604030504040204" pitchFamily="50" charset="-128"/>
              </a:rPr>
              <a:t>	</a:t>
            </a:r>
          </a:p>
          <a:p>
            <a:pPr>
              <a:lnSpc>
                <a:spcPts val="3200"/>
              </a:lnSpc>
            </a:pPr>
            <a:r>
              <a:rPr kumimoji="1" lang="ja-JP" altLang="en-US" sz="2000" dirty="0">
                <a:latin typeface="Meiryo UI" panose="020B0604030504040204" pitchFamily="50" charset="-128"/>
                <a:ea typeface="Meiryo UI" panose="020B0604030504040204" pitchFamily="50" charset="-128"/>
              </a:rPr>
              <a:t>　伊藤 清人＠会津若松</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世古 雅也＠会津若松</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F7290EDF-C04E-4552-A250-1ED45162D4FA}"/>
              </a:ext>
            </a:extLst>
          </p:cNvPr>
          <p:cNvSpPr>
            <a:spLocks noGrp="1"/>
          </p:cNvSpPr>
          <p:nvPr>
            <p:ph type="sldNum" sz="quarter" idx="12"/>
          </p:nvPr>
        </p:nvSpPr>
        <p:spPr/>
        <p:txBody>
          <a:bodyPr/>
          <a:lstStyle/>
          <a:p>
            <a:fld id="{A783C381-2822-4F05-8A88-66F73725CF2D}" type="slidenum">
              <a:rPr kumimoji="1" lang="ja-JP" altLang="en-US" smtClean="0"/>
              <a:t>5</a:t>
            </a:fld>
            <a:endParaRPr kumimoji="1" lang="ja-JP" altLang="en-US"/>
          </a:p>
        </p:txBody>
      </p:sp>
      <p:pic>
        <p:nvPicPr>
          <p:cNvPr id="5" name="図 4">
            <a:extLst>
              <a:ext uri="{FF2B5EF4-FFF2-40B4-BE49-F238E27FC236}">
                <a16:creationId xmlns:a16="http://schemas.microsoft.com/office/drawing/2014/main" id="{923C9A23-4DA5-4CF6-B2D8-398DDCBD421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rot="21215792">
            <a:off x="4684621" y="674886"/>
            <a:ext cx="2785275" cy="3679171"/>
          </a:xfrm>
          <a:prstGeom prst="rect">
            <a:avLst/>
          </a:prstGeom>
        </p:spPr>
      </p:pic>
      <p:pic>
        <p:nvPicPr>
          <p:cNvPr id="9" name="図 8">
            <a:extLst>
              <a:ext uri="{FF2B5EF4-FFF2-40B4-BE49-F238E27FC236}">
                <a16:creationId xmlns:a16="http://schemas.microsoft.com/office/drawing/2014/main" id="{F1C9F774-425B-4098-A4D1-8AD34D19EE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81583">
            <a:off x="7404400" y="801885"/>
            <a:ext cx="3884311" cy="2913233"/>
          </a:xfrm>
          <a:prstGeom prst="rect">
            <a:avLst/>
          </a:prstGeom>
        </p:spPr>
      </p:pic>
      <p:pic>
        <p:nvPicPr>
          <p:cNvPr id="4" name="図 3">
            <a:extLst>
              <a:ext uri="{FF2B5EF4-FFF2-40B4-BE49-F238E27FC236}">
                <a16:creationId xmlns:a16="http://schemas.microsoft.com/office/drawing/2014/main" id="{F9C88F32-AE22-4A95-93AF-2F5DE26EFC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93193">
            <a:off x="5575183" y="3324274"/>
            <a:ext cx="4407017" cy="2938011"/>
          </a:xfrm>
          <a:prstGeom prst="rect">
            <a:avLst/>
          </a:prstGeom>
        </p:spPr>
      </p:pic>
    </p:spTree>
    <p:extLst>
      <p:ext uri="{BB962C8B-B14F-4D97-AF65-F5344CB8AC3E}">
        <p14:creationId xmlns:p14="http://schemas.microsoft.com/office/powerpoint/2010/main" val="19257207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コンストラクタでのみ状態を設定し、生成後に</a:t>
            </a:r>
            <a:r>
              <a:rPr kumimoji="1" lang="ja-JP" altLang="en-US" sz="2000" dirty="0">
                <a:highlight>
                  <a:srgbClr val="FFFF00"/>
                </a:highlight>
                <a:latin typeface="Meiryo UI" panose="020B0604030504040204" pitchFamily="50" charset="-128"/>
                <a:ea typeface="Meiryo UI" panose="020B0604030504040204" pitchFamily="50" charset="-128"/>
              </a:rPr>
              <a:t>状態を変更できないオブジェクト</a:t>
            </a:r>
            <a:r>
              <a:rPr kumimoji="1" lang="ja-JP" altLang="en-US" sz="2000" dirty="0">
                <a:latin typeface="Meiryo UI" panose="020B0604030504040204" pitchFamily="50" charset="-128"/>
                <a:ea typeface="Meiryo UI" panose="020B0604030504040204" pitchFamily="50" charset="-128"/>
              </a:rPr>
              <a:t>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「イミュータブル（不変）」なオブジェクトと呼ばれます。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オブジェクトをやり取りする中で、意図せずオブジェクトの状態を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更新されてしまうといったバグを防ぎます。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イミュータブル</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50</a:t>
            </a:fld>
            <a:endParaRPr kumimoji="1" lang="ja-JP" altLang="en-US"/>
          </a:p>
        </p:txBody>
      </p:sp>
      <p:sp>
        <p:nvSpPr>
          <p:cNvPr id="5" name="テキスト ボックス 4">
            <a:extLst>
              <a:ext uri="{FF2B5EF4-FFF2-40B4-BE49-F238E27FC236}">
                <a16:creationId xmlns:a16="http://schemas.microsoft.com/office/drawing/2014/main" id="{587EC127-AB22-4555-9F8F-00DDA6F87DC8}"/>
              </a:ext>
            </a:extLst>
          </p:cNvPr>
          <p:cNvSpPr txBox="1"/>
          <p:nvPr/>
        </p:nvSpPr>
        <p:spPr>
          <a:xfrm>
            <a:off x="1305885" y="3387578"/>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7" name="正方形/長方形 6">
            <a:extLst>
              <a:ext uri="{FF2B5EF4-FFF2-40B4-BE49-F238E27FC236}">
                <a16:creationId xmlns:a16="http://schemas.microsoft.com/office/drawing/2014/main" id="{EFAC2CB2-84BF-46E7-960E-EA7EF880B71A}"/>
              </a:ext>
            </a:extLst>
          </p:cNvPr>
          <p:cNvSpPr/>
          <p:nvPr/>
        </p:nvSpPr>
        <p:spPr>
          <a:xfrm>
            <a:off x="1004690" y="2494179"/>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8" name="テキスト ボックス 7">
            <a:extLst>
              <a:ext uri="{FF2B5EF4-FFF2-40B4-BE49-F238E27FC236}">
                <a16:creationId xmlns:a16="http://schemas.microsoft.com/office/drawing/2014/main" id="{BBC258DD-77F9-48E2-B1FA-DAB6502DF01D}"/>
              </a:ext>
            </a:extLst>
          </p:cNvPr>
          <p:cNvSpPr txBox="1"/>
          <p:nvPr/>
        </p:nvSpPr>
        <p:spPr>
          <a:xfrm>
            <a:off x="3507542" y="2965419"/>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9" name="テキスト ボックス 8">
            <a:extLst>
              <a:ext uri="{FF2B5EF4-FFF2-40B4-BE49-F238E27FC236}">
                <a16:creationId xmlns:a16="http://schemas.microsoft.com/office/drawing/2014/main" id="{06897707-30A4-4077-89E1-AD8C271D47F4}"/>
              </a:ext>
            </a:extLst>
          </p:cNvPr>
          <p:cNvSpPr txBox="1"/>
          <p:nvPr/>
        </p:nvSpPr>
        <p:spPr>
          <a:xfrm>
            <a:off x="3516385" y="3389385"/>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10" name="テキスト ボックス 9">
            <a:extLst>
              <a:ext uri="{FF2B5EF4-FFF2-40B4-BE49-F238E27FC236}">
                <a16:creationId xmlns:a16="http://schemas.microsoft.com/office/drawing/2014/main" id="{00F1C0D5-AA03-4C49-8BF4-B8024222CE78}"/>
              </a:ext>
            </a:extLst>
          </p:cNvPr>
          <p:cNvSpPr txBox="1"/>
          <p:nvPr/>
        </p:nvSpPr>
        <p:spPr>
          <a:xfrm>
            <a:off x="3507542" y="3812938"/>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5ADEE996-03F5-4652-AEC4-7CC26A5164EF}"/>
              </a:ext>
            </a:extLst>
          </p:cNvPr>
          <p:cNvSpPr txBox="1"/>
          <p:nvPr/>
        </p:nvSpPr>
        <p:spPr>
          <a:xfrm>
            <a:off x="5533336" y="2966662"/>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cxnSp>
        <p:nvCxnSpPr>
          <p:cNvPr id="12" name="直線矢印コネクタ 11">
            <a:extLst>
              <a:ext uri="{FF2B5EF4-FFF2-40B4-BE49-F238E27FC236}">
                <a16:creationId xmlns:a16="http://schemas.microsoft.com/office/drawing/2014/main" id="{29875852-6841-419B-B546-0969AB5CAE65}"/>
              </a:ext>
            </a:extLst>
          </p:cNvPr>
          <p:cNvCxnSpPr>
            <a:cxnSpLocks/>
            <a:stCxn id="5" idx="3"/>
            <a:endCxn id="9" idx="1"/>
          </p:cNvCxnSpPr>
          <p:nvPr/>
        </p:nvCxnSpPr>
        <p:spPr>
          <a:xfrm>
            <a:off x="2790737" y="3572244"/>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1B30F91D-BE4C-413A-A083-F1B5487572F6}"/>
              </a:ext>
            </a:extLst>
          </p:cNvPr>
          <p:cNvCxnSpPr>
            <a:cxnSpLocks/>
            <a:stCxn id="5" idx="3"/>
            <a:endCxn id="8" idx="1"/>
          </p:cNvCxnSpPr>
          <p:nvPr/>
        </p:nvCxnSpPr>
        <p:spPr>
          <a:xfrm flipV="1">
            <a:off x="2790737" y="3150085"/>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AAD6CD1A-0F90-46FD-9B01-3CB756B344F4}"/>
              </a:ext>
            </a:extLst>
          </p:cNvPr>
          <p:cNvCxnSpPr>
            <a:cxnSpLocks/>
            <a:stCxn id="5" idx="3"/>
            <a:endCxn id="10" idx="1"/>
          </p:cNvCxnSpPr>
          <p:nvPr/>
        </p:nvCxnSpPr>
        <p:spPr>
          <a:xfrm>
            <a:off x="2790737" y="3572244"/>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779C40F8-7AE7-4976-8FF8-1A8A73FA5329}"/>
              </a:ext>
            </a:extLst>
          </p:cNvPr>
          <p:cNvSpPr>
            <a:spLocks noChangeArrowheads="1"/>
          </p:cNvSpPr>
          <p:nvPr/>
        </p:nvSpPr>
        <p:spPr bwMode="auto">
          <a:xfrm>
            <a:off x="7625593" y="2021535"/>
            <a:ext cx="4267145" cy="4108817"/>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TodoText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text,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status)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text;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status;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TodoText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0717834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ドメインモデルの確認</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51</a:t>
            </a:fld>
            <a:endParaRPr kumimoji="1" lang="ja-JP" altLang="en-US"/>
          </a:p>
        </p:txBody>
      </p:sp>
      <p:sp>
        <p:nvSpPr>
          <p:cNvPr id="15" name="正方形/長方形 14">
            <a:extLst>
              <a:ext uri="{FF2B5EF4-FFF2-40B4-BE49-F238E27FC236}">
                <a16:creationId xmlns:a16="http://schemas.microsoft.com/office/drawing/2014/main" id="{A9AE4886-29AD-43EA-9826-697D9332D2F0}"/>
              </a:ext>
            </a:extLst>
          </p:cNvPr>
          <p:cNvSpPr/>
          <p:nvPr/>
        </p:nvSpPr>
        <p:spPr>
          <a:xfrm>
            <a:off x="701945" y="1260773"/>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16" name="テキスト ボックス 15">
            <a:extLst>
              <a:ext uri="{FF2B5EF4-FFF2-40B4-BE49-F238E27FC236}">
                <a16:creationId xmlns:a16="http://schemas.microsoft.com/office/drawing/2014/main" id="{67AEDCFA-A4F8-408B-93CE-49DEF025C53E}"/>
              </a:ext>
            </a:extLst>
          </p:cNvPr>
          <p:cNvSpPr txBox="1"/>
          <p:nvPr/>
        </p:nvSpPr>
        <p:spPr>
          <a:xfrm>
            <a:off x="998511" y="2324321"/>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A9D87775-6B41-4B63-A29E-7C37601EAED1}"/>
              </a:ext>
            </a:extLst>
          </p:cNvPr>
          <p:cNvSpPr txBox="1"/>
          <p:nvPr/>
        </p:nvSpPr>
        <p:spPr>
          <a:xfrm>
            <a:off x="2459335" y="4887674"/>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8" name="テキスト ボックス 17">
            <a:extLst>
              <a:ext uri="{FF2B5EF4-FFF2-40B4-BE49-F238E27FC236}">
                <a16:creationId xmlns:a16="http://schemas.microsoft.com/office/drawing/2014/main" id="{0EE2DE08-301A-4642-854F-637E5BD3EBA7}"/>
              </a:ext>
            </a:extLst>
          </p:cNvPr>
          <p:cNvSpPr txBox="1"/>
          <p:nvPr/>
        </p:nvSpPr>
        <p:spPr>
          <a:xfrm>
            <a:off x="2987856" y="2324321"/>
            <a:ext cx="137125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A81AEE0A-5ED6-42DB-AD90-000CE89FF027}"/>
              </a:ext>
            </a:extLst>
          </p:cNvPr>
          <p:cNvSpPr txBox="1"/>
          <p:nvPr/>
        </p:nvSpPr>
        <p:spPr>
          <a:xfrm>
            <a:off x="6855968" y="2324321"/>
            <a:ext cx="2060894"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0" name="正方形/長方形 19">
            <a:extLst>
              <a:ext uri="{FF2B5EF4-FFF2-40B4-BE49-F238E27FC236}">
                <a16:creationId xmlns:a16="http://schemas.microsoft.com/office/drawing/2014/main" id="{004E3A60-414E-4349-8E33-DAD4F0DBF7B0}"/>
              </a:ext>
            </a:extLst>
          </p:cNvPr>
          <p:cNvSpPr/>
          <p:nvPr/>
        </p:nvSpPr>
        <p:spPr>
          <a:xfrm>
            <a:off x="6682639" y="1709420"/>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1" name="テキスト ボックス 20">
            <a:extLst>
              <a:ext uri="{FF2B5EF4-FFF2-40B4-BE49-F238E27FC236}">
                <a16:creationId xmlns:a16="http://schemas.microsoft.com/office/drawing/2014/main" id="{238A9E93-DC73-44C9-9384-20901FFE5DCF}"/>
              </a:ext>
            </a:extLst>
          </p:cNvPr>
          <p:cNvSpPr txBox="1"/>
          <p:nvPr/>
        </p:nvSpPr>
        <p:spPr>
          <a:xfrm>
            <a:off x="4720817" y="2325413"/>
            <a:ext cx="165829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2" name="正方形/長方形 21">
            <a:extLst>
              <a:ext uri="{FF2B5EF4-FFF2-40B4-BE49-F238E27FC236}">
                <a16:creationId xmlns:a16="http://schemas.microsoft.com/office/drawing/2014/main" id="{AB2F7982-CB71-4820-97C0-D63F6F93106B}"/>
              </a:ext>
            </a:extLst>
          </p:cNvPr>
          <p:cNvSpPr/>
          <p:nvPr/>
        </p:nvSpPr>
        <p:spPr>
          <a:xfrm>
            <a:off x="2738701" y="1709420"/>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23" name="正方形/長方形 22">
            <a:extLst>
              <a:ext uri="{FF2B5EF4-FFF2-40B4-BE49-F238E27FC236}">
                <a16:creationId xmlns:a16="http://schemas.microsoft.com/office/drawing/2014/main" id="{8B4796D9-4256-4664-858F-73CAA239190F}"/>
              </a:ext>
            </a:extLst>
          </p:cNvPr>
          <p:cNvSpPr/>
          <p:nvPr/>
        </p:nvSpPr>
        <p:spPr>
          <a:xfrm>
            <a:off x="834816" y="1709420"/>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24" name="正方形/長方形 23">
            <a:extLst>
              <a:ext uri="{FF2B5EF4-FFF2-40B4-BE49-F238E27FC236}">
                <a16:creationId xmlns:a16="http://schemas.microsoft.com/office/drawing/2014/main" id="{4DEEF2E4-32A8-4D13-AC18-6463FEC40689}"/>
              </a:ext>
            </a:extLst>
          </p:cNvPr>
          <p:cNvSpPr/>
          <p:nvPr/>
        </p:nvSpPr>
        <p:spPr>
          <a:xfrm>
            <a:off x="2158140" y="3994275"/>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25" name="テキスト ボックス 24">
            <a:extLst>
              <a:ext uri="{FF2B5EF4-FFF2-40B4-BE49-F238E27FC236}">
                <a16:creationId xmlns:a16="http://schemas.microsoft.com/office/drawing/2014/main" id="{365AE145-8C89-406A-BEB9-F85F6A0CAC34}"/>
              </a:ext>
            </a:extLst>
          </p:cNvPr>
          <p:cNvSpPr txBox="1"/>
          <p:nvPr/>
        </p:nvSpPr>
        <p:spPr>
          <a:xfrm>
            <a:off x="4660992" y="4465515"/>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26" name="テキスト ボックス 25">
            <a:extLst>
              <a:ext uri="{FF2B5EF4-FFF2-40B4-BE49-F238E27FC236}">
                <a16:creationId xmlns:a16="http://schemas.microsoft.com/office/drawing/2014/main" id="{1A206ACC-94FC-40B5-B1F0-0B6E253B002C}"/>
              </a:ext>
            </a:extLst>
          </p:cNvPr>
          <p:cNvSpPr txBox="1"/>
          <p:nvPr/>
        </p:nvSpPr>
        <p:spPr>
          <a:xfrm>
            <a:off x="4669835" y="4889481"/>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27" name="テキスト ボックス 26">
            <a:extLst>
              <a:ext uri="{FF2B5EF4-FFF2-40B4-BE49-F238E27FC236}">
                <a16:creationId xmlns:a16="http://schemas.microsoft.com/office/drawing/2014/main" id="{F496003F-C8C4-47D0-9ECE-8C5CFD7B8E2B}"/>
              </a:ext>
            </a:extLst>
          </p:cNvPr>
          <p:cNvSpPr txBox="1"/>
          <p:nvPr/>
        </p:nvSpPr>
        <p:spPr>
          <a:xfrm>
            <a:off x="4660992" y="5313034"/>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28" name="テキスト ボックス 27">
            <a:extLst>
              <a:ext uri="{FF2B5EF4-FFF2-40B4-BE49-F238E27FC236}">
                <a16:creationId xmlns:a16="http://schemas.microsoft.com/office/drawing/2014/main" id="{F1C2D345-9E0B-4339-9CCB-CD044FE46D05}"/>
              </a:ext>
            </a:extLst>
          </p:cNvPr>
          <p:cNvSpPr txBox="1"/>
          <p:nvPr/>
        </p:nvSpPr>
        <p:spPr>
          <a:xfrm>
            <a:off x="6686786" y="4466758"/>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29" name="正方形/長方形 28">
            <a:extLst>
              <a:ext uri="{FF2B5EF4-FFF2-40B4-BE49-F238E27FC236}">
                <a16:creationId xmlns:a16="http://schemas.microsoft.com/office/drawing/2014/main" id="{86B9D6C2-5C8B-4F4D-BFE9-2FBDA93EEC7E}"/>
              </a:ext>
            </a:extLst>
          </p:cNvPr>
          <p:cNvSpPr/>
          <p:nvPr/>
        </p:nvSpPr>
        <p:spPr>
          <a:xfrm>
            <a:off x="9270445" y="2209104"/>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30" name="テキスト ボックス 29">
            <a:extLst>
              <a:ext uri="{FF2B5EF4-FFF2-40B4-BE49-F238E27FC236}">
                <a16:creationId xmlns:a16="http://schemas.microsoft.com/office/drawing/2014/main" id="{92B4CF0F-E1BE-4971-B2F7-C833D54DBDD5}"/>
              </a:ext>
            </a:extLst>
          </p:cNvPr>
          <p:cNvSpPr txBox="1"/>
          <p:nvPr/>
        </p:nvSpPr>
        <p:spPr>
          <a:xfrm>
            <a:off x="9513649" y="2624204"/>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31" name="直線矢印コネクタ 30">
            <a:extLst>
              <a:ext uri="{FF2B5EF4-FFF2-40B4-BE49-F238E27FC236}">
                <a16:creationId xmlns:a16="http://schemas.microsoft.com/office/drawing/2014/main" id="{80C70B01-3563-4D4C-935F-4B199FF632A6}"/>
              </a:ext>
            </a:extLst>
          </p:cNvPr>
          <p:cNvCxnSpPr>
            <a:cxnSpLocks/>
            <a:stCxn id="16" idx="3"/>
            <a:endCxn id="18" idx="1"/>
          </p:cNvCxnSpPr>
          <p:nvPr/>
        </p:nvCxnSpPr>
        <p:spPr>
          <a:xfrm>
            <a:off x="2362420" y="2508987"/>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EF58F63A-9607-47EE-9C56-7A5FA8422FE8}"/>
              </a:ext>
            </a:extLst>
          </p:cNvPr>
          <p:cNvCxnSpPr>
            <a:cxnSpLocks/>
            <a:stCxn id="18" idx="3"/>
            <a:endCxn id="21" idx="1"/>
          </p:cNvCxnSpPr>
          <p:nvPr/>
        </p:nvCxnSpPr>
        <p:spPr>
          <a:xfrm>
            <a:off x="4359107" y="2508987"/>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3" name="直線矢印コネクタ 59">
            <a:extLst>
              <a:ext uri="{FF2B5EF4-FFF2-40B4-BE49-F238E27FC236}">
                <a16:creationId xmlns:a16="http://schemas.microsoft.com/office/drawing/2014/main" id="{014426E5-D4B2-47B4-B83D-E44374CBC8F8}"/>
              </a:ext>
            </a:extLst>
          </p:cNvPr>
          <p:cNvCxnSpPr>
            <a:cxnSpLocks/>
            <a:stCxn id="19" idx="2"/>
            <a:endCxn id="30" idx="1"/>
          </p:cNvCxnSpPr>
          <p:nvPr/>
        </p:nvCxnSpPr>
        <p:spPr>
          <a:xfrm rot="16200000" flipH="1">
            <a:off x="8642424" y="1937644"/>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4" name="直線矢印コネクタ 65">
            <a:extLst>
              <a:ext uri="{FF2B5EF4-FFF2-40B4-BE49-F238E27FC236}">
                <a16:creationId xmlns:a16="http://schemas.microsoft.com/office/drawing/2014/main" id="{F3AE056B-835E-4880-B201-734AE4AEA39F}"/>
              </a:ext>
            </a:extLst>
          </p:cNvPr>
          <p:cNvCxnSpPr>
            <a:cxnSpLocks/>
            <a:stCxn id="20" idx="2"/>
            <a:endCxn id="24" idx="3"/>
          </p:cNvCxnSpPr>
          <p:nvPr/>
        </p:nvCxnSpPr>
        <p:spPr>
          <a:xfrm rot="5400000">
            <a:off x="7957566" y="3919069"/>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5" name="直線矢印コネクタ 68">
            <a:extLst>
              <a:ext uri="{FF2B5EF4-FFF2-40B4-BE49-F238E27FC236}">
                <a16:creationId xmlns:a16="http://schemas.microsoft.com/office/drawing/2014/main" id="{AF17686B-70A5-454E-B8BA-BA5459CDAD82}"/>
              </a:ext>
            </a:extLst>
          </p:cNvPr>
          <p:cNvCxnSpPr>
            <a:cxnSpLocks/>
            <a:stCxn id="22" idx="2"/>
            <a:endCxn id="24" idx="0"/>
          </p:cNvCxnSpPr>
          <p:nvPr/>
        </p:nvCxnSpPr>
        <p:spPr>
          <a:xfrm rot="16200000" flipH="1">
            <a:off x="4703858" y="3422838"/>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6" name="直線矢印コネクタ 71">
            <a:extLst>
              <a:ext uri="{FF2B5EF4-FFF2-40B4-BE49-F238E27FC236}">
                <a16:creationId xmlns:a16="http://schemas.microsoft.com/office/drawing/2014/main" id="{2E084F43-C48B-474B-9828-AE59314626A1}"/>
              </a:ext>
            </a:extLst>
          </p:cNvPr>
          <p:cNvCxnSpPr>
            <a:cxnSpLocks/>
            <a:stCxn id="23" idx="2"/>
            <a:endCxn id="24" idx="1"/>
          </p:cNvCxnSpPr>
          <p:nvPr/>
        </p:nvCxnSpPr>
        <p:spPr>
          <a:xfrm rot="16200000" flipH="1">
            <a:off x="1205428" y="3976383"/>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37" name="グループ化 36">
            <a:extLst>
              <a:ext uri="{FF2B5EF4-FFF2-40B4-BE49-F238E27FC236}">
                <a16:creationId xmlns:a16="http://schemas.microsoft.com/office/drawing/2014/main" id="{1A82EE63-48CD-4C99-A19E-B10EAF7ED3B5}"/>
              </a:ext>
            </a:extLst>
          </p:cNvPr>
          <p:cNvGrpSpPr/>
          <p:nvPr/>
        </p:nvGrpSpPr>
        <p:grpSpPr>
          <a:xfrm>
            <a:off x="6361772" y="2436618"/>
            <a:ext cx="494196" cy="149470"/>
            <a:chOff x="6295935" y="2827112"/>
            <a:chExt cx="494196" cy="149470"/>
          </a:xfrm>
        </p:grpSpPr>
        <p:cxnSp>
          <p:nvCxnSpPr>
            <p:cNvPr id="38" name="直線矢印コネクタ 37">
              <a:extLst>
                <a:ext uri="{FF2B5EF4-FFF2-40B4-BE49-F238E27FC236}">
                  <a16:creationId xmlns:a16="http://schemas.microsoft.com/office/drawing/2014/main" id="{2305D951-9859-4079-A798-F2D0BD75435A}"/>
                </a:ext>
              </a:extLst>
            </p:cNvPr>
            <p:cNvCxnSpPr>
              <a:cxnSpLocks/>
              <a:stCxn id="19" idx="1"/>
              <a:endCxn id="21" idx="3"/>
            </p:cNvCxnSpPr>
            <p:nvPr/>
          </p:nvCxnSpPr>
          <p:spPr>
            <a:xfrm flipH="1">
              <a:off x="6313271" y="2899481"/>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9" name="二等辺三角形 38">
              <a:extLst>
                <a:ext uri="{FF2B5EF4-FFF2-40B4-BE49-F238E27FC236}">
                  <a16:creationId xmlns:a16="http://schemas.microsoft.com/office/drawing/2014/main" id="{DFB8C382-C59A-4BD7-ACFB-E79ECAC61CEF}"/>
                </a:ext>
              </a:extLst>
            </p:cNvPr>
            <p:cNvSpPr/>
            <p:nvPr/>
          </p:nvSpPr>
          <p:spPr>
            <a:xfrm rot="16200000">
              <a:off x="6285627" y="2837420"/>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0" name="直線矢印コネクタ 39">
            <a:extLst>
              <a:ext uri="{FF2B5EF4-FFF2-40B4-BE49-F238E27FC236}">
                <a16:creationId xmlns:a16="http://schemas.microsoft.com/office/drawing/2014/main" id="{6D22CC54-641B-437B-8B2B-DCD91553F2ED}"/>
              </a:ext>
            </a:extLst>
          </p:cNvPr>
          <p:cNvCxnSpPr>
            <a:cxnSpLocks/>
            <a:stCxn id="17" idx="3"/>
            <a:endCxn id="26" idx="1"/>
          </p:cNvCxnSpPr>
          <p:nvPr/>
        </p:nvCxnSpPr>
        <p:spPr>
          <a:xfrm>
            <a:off x="3944187" y="5072340"/>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2490535C-9479-4933-9151-3F6B743E0CEB}"/>
              </a:ext>
            </a:extLst>
          </p:cNvPr>
          <p:cNvCxnSpPr>
            <a:cxnSpLocks/>
            <a:stCxn id="17" idx="3"/>
            <a:endCxn id="25" idx="1"/>
          </p:cNvCxnSpPr>
          <p:nvPr/>
        </p:nvCxnSpPr>
        <p:spPr>
          <a:xfrm flipV="1">
            <a:off x="3944187" y="4650181"/>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FC12525A-DB16-4BAD-9774-46F427E897AD}"/>
              </a:ext>
            </a:extLst>
          </p:cNvPr>
          <p:cNvCxnSpPr>
            <a:cxnSpLocks/>
            <a:stCxn id="17" idx="3"/>
            <a:endCxn id="27" idx="1"/>
          </p:cNvCxnSpPr>
          <p:nvPr/>
        </p:nvCxnSpPr>
        <p:spPr>
          <a:xfrm>
            <a:off x="3944187" y="5072340"/>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2F400A13-B257-4192-BF85-082B30B51C61}"/>
              </a:ext>
            </a:extLst>
          </p:cNvPr>
          <p:cNvSpPr txBox="1"/>
          <p:nvPr/>
        </p:nvSpPr>
        <p:spPr>
          <a:xfrm>
            <a:off x="10768518" y="169054"/>
            <a:ext cx="1307547"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Reading</a:t>
            </a:r>
          </a:p>
        </p:txBody>
      </p:sp>
    </p:spTree>
    <p:extLst>
      <p:ext uri="{BB962C8B-B14F-4D97-AF65-F5344CB8AC3E}">
        <p14:creationId xmlns:p14="http://schemas.microsoft.com/office/powerpoint/2010/main" val="39138133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dirty="0">
                <a:solidFill>
                  <a:schemeClr val="bg1"/>
                </a:solidFill>
                <a:latin typeface="Meiryo UI" panose="020B0604030504040204" pitchFamily="50" charset="-128"/>
                <a:ea typeface="Meiryo UI" panose="020B0604030504040204" pitchFamily="50" charset="-128"/>
              </a:rPr>
              <a:t>質問タイム</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アーキテクチャや設計原則って</a:t>
            </a:r>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何がうれしいんですかね？</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52</a:t>
            </a:fld>
            <a:endParaRPr kumimoji="1" lang="ja-JP" altLang="en-US"/>
          </a:p>
        </p:txBody>
      </p:sp>
    </p:spTree>
    <p:extLst>
      <p:ext uri="{BB962C8B-B14F-4D97-AF65-F5344CB8AC3E}">
        <p14:creationId xmlns:p14="http://schemas.microsoft.com/office/powerpoint/2010/main" val="14454892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ToDo</a:t>
            </a:r>
            <a:r>
              <a:rPr lang="ja-JP" altLang="en-US" sz="4400" b="1" dirty="0">
                <a:solidFill>
                  <a:schemeClr val="bg1"/>
                </a:solidFill>
                <a:latin typeface="Meiryo UI" panose="020B0604030504040204" pitchFamily="50" charset="-128"/>
                <a:ea typeface="Meiryo UI" panose="020B0604030504040204" pitchFamily="50" charset="-128"/>
              </a:rPr>
              <a:t>一覧表示の作成</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53</a:t>
            </a:fld>
            <a:endParaRPr kumimoji="1" lang="ja-JP" altLang="en-US"/>
          </a:p>
        </p:txBody>
      </p:sp>
    </p:spTree>
    <p:extLst>
      <p:ext uri="{BB962C8B-B14F-4D97-AF65-F5344CB8AC3E}">
        <p14:creationId xmlns:p14="http://schemas.microsoft.com/office/powerpoint/2010/main" val="30729203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一覧表示</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54</a:t>
            </a:fld>
            <a:endParaRPr kumimoji="1" lang="ja-JP" altLang="en-US"/>
          </a:p>
        </p:txBody>
      </p:sp>
      <p:sp>
        <p:nvSpPr>
          <p:cNvPr id="7" name="Rectangle 1">
            <a:extLst>
              <a:ext uri="{FF2B5EF4-FFF2-40B4-BE49-F238E27FC236}">
                <a16:creationId xmlns:a16="http://schemas.microsoft.com/office/drawing/2014/main" id="{BDAE71AD-3C89-4247-9F08-A1F8604287EE}"/>
              </a:ext>
            </a:extLst>
          </p:cNvPr>
          <p:cNvSpPr>
            <a:spLocks noChangeArrowheads="1"/>
          </p:cNvSpPr>
          <p:nvPr/>
        </p:nvSpPr>
        <p:spPr bwMode="auto">
          <a:xfrm>
            <a:off x="1602297" y="1510602"/>
            <a:ext cx="3627942" cy="4108817"/>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/api/todos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summary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一覧の取得</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&gt;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登録している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を全て取得する。</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tags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todos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operationId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getTodos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responses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‘200’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OK</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content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application/json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schema</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array</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items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‘#/components/schemas/Todo’</a:t>
            </a:r>
            <a:b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examples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example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2001</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やること１</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en-US"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true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2002</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やること２</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en-US"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false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'403'</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Forbidden</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9" name="Rectangle 2">
            <a:extLst>
              <a:ext uri="{FF2B5EF4-FFF2-40B4-BE49-F238E27FC236}">
                <a16:creationId xmlns:a16="http://schemas.microsoft.com/office/drawing/2014/main" id="{A11004A1-ACE2-41A5-ADFC-DAD205A54F67}"/>
              </a:ext>
            </a:extLst>
          </p:cNvPr>
          <p:cNvSpPr>
            <a:spLocks noChangeArrowheads="1"/>
          </p:cNvSpPr>
          <p:nvPr/>
        </p:nvSpPr>
        <p:spPr bwMode="auto">
          <a:xfrm>
            <a:off x="5648139" y="3160600"/>
            <a:ext cx="2962461" cy="300082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components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schemas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title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object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情報</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properties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integer</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の</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string</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のタイトル</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boolean</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のステータス</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required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text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completed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additionalProperties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false</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1303163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一覧表示の作成対象</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55</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51092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application</a:t>
            </a:r>
            <a:r>
              <a:rPr kumimoji="1" lang="ja-JP" altLang="en-US" sz="2800" b="1" dirty="0">
                <a:latin typeface="Meiryo UI" panose="020B0604030504040204" pitchFamily="50" charset="-128"/>
                <a:ea typeface="Meiryo UI" panose="020B0604030504040204" pitchFamily="50" charset="-128"/>
              </a:rPr>
              <a:t>パッケージの作成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56</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23634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com.example.todo.application</a:t>
            </a:r>
            <a:r>
              <a:rPr kumimoji="1" lang="ja-JP" altLang="en-US" sz="2000" dirty="0">
                <a:latin typeface="Meiryo UI" panose="020B0604030504040204" pitchFamily="50" charset="-128"/>
                <a:ea typeface="Meiryo UI" panose="020B0604030504040204" pitchFamily="50" charset="-128"/>
              </a:rPr>
              <a:t>パッケージを作成します。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TodoRepository</a:t>
            </a:r>
            <a:r>
              <a:rPr kumimoji="1" lang="ja-JP" altLang="en-US" sz="2000" dirty="0">
                <a:highlight>
                  <a:srgbClr val="FFFF00"/>
                </a:highlight>
                <a:latin typeface="Meiryo UI" panose="020B0604030504040204" pitchFamily="50" charset="-128"/>
                <a:ea typeface="Meiryo UI" panose="020B0604030504040204" pitchFamily="50" charset="-128"/>
              </a:rPr>
              <a:t>インタフェース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一覧表示に対応するメソッドを定義します。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TodoRepository</a:t>
            </a:r>
            <a:r>
              <a:rPr kumimoji="1" lang="ja-JP" altLang="en-US" sz="2800" b="1" dirty="0">
                <a:latin typeface="Meiryo UI" panose="020B0604030504040204" pitchFamily="50" charset="-128"/>
                <a:ea typeface="Meiryo UI" panose="020B0604030504040204" pitchFamily="50" charset="-128"/>
              </a:rPr>
              <a:t>インタフェースの作成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57</a:t>
            </a:fld>
            <a:endParaRPr kumimoji="1" lang="ja-JP" altLang="en-US"/>
          </a:p>
        </p:txBody>
      </p:sp>
      <p:sp>
        <p:nvSpPr>
          <p:cNvPr id="7" name="Rectangle 1">
            <a:extLst>
              <a:ext uri="{FF2B5EF4-FFF2-40B4-BE49-F238E27FC236}">
                <a16:creationId xmlns:a16="http://schemas.microsoft.com/office/drawing/2014/main" id="{5CAF516E-360E-4F77-A5FB-37697004D87C}"/>
              </a:ext>
            </a:extLst>
          </p:cNvPr>
          <p:cNvSpPr>
            <a:spLocks noChangeArrowheads="1"/>
          </p:cNvSpPr>
          <p:nvPr/>
        </p:nvSpPr>
        <p:spPr bwMode="auto">
          <a:xfrm>
            <a:off x="6857998" y="2397868"/>
            <a:ext cx="2743199" cy="1615827"/>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com.example.todo.application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interface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5929127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3BCF347-3028-49FA-906E-70917C7CB418}"/>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com.example.todo.application</a:t>
            </a:r>
            <a:r>
              <a:rPr kumimoji="1" lang="ja-JP" altLang="en-US" sz="2000" dirty="0">
                <a:latin typeface="Meiryo UI" panose="020B0604030504040204" pitchFamily="50" charset="-128"/>
                <a:ea typeface="Meiryo UI" panose="020B0604030504040204" pitchFamily="50" charset="-128"/>
              </a:rPr>
              <a:t>パッケージを作成します。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TodoRepository</a:t>
            </a:r>
            <a:r>
              <a:rPr kumimoji="1" lang="ja-JP" altLang="en-US" sz="2000" dirty="0">
                <a:highlight>
                  <a:srgbClr val="FFFF00"/>
                </a:highlight>
                <a:latin typeface="Meiryo UI" panose="020B0604030504040204" pitchFamily="50" charset="-128"/>
                <a:ea typeface="Meiryo UI" panose="020B0604030504040204" pitchFamily="50" charset="-128"/>
              </a:rPr>
              <a:t>インタフェース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一覧表示に対応するメソッドを定義します。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TodoRepository</a:t>
            </a:r>
            <a:r>
              <a:rPr kumimoji="1" lang="ja-JP" altLang="en-US" sz="2800" b="1" dirty="0">
                <a:latin typeface="Meiryo UI" panose="020B0604030504040204" pitchFamily="50" charset="-128"/>
                <a:ea typeface="Meiryo UI" panose="020B0604030504040204" pitchFamily="50" charset="-128"/>
              </a:rPr>
              <a:t>インタフェースの作成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58</a:t>
            </a:fld>
            <a:endParaRPr kumimoji="1" lang="ja-JP" altLang="en-US"/>
          </a:p>
        </p:txBody>
      </p:sp>
      <p:sp>
        <p:nvSpPr>
          <p:cNvPr id="13" name="テキスト ボックス 12">
            <a:extLst>
              <a:ext uri="{FF2B5EF4-FFF2-40B4-BE49-F238E27FC236}">
                <a16:creationId xmlns:a16="http://schemas.microsoft.com/office/drawing/2014/main" id="{0E690466-8CC2-4D6D-BB81-7C333CA91DF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5" name="Rectangle 1">
            <a:extLst>
              <a:ext uri="{FF2B5EF4-FFF2-40B4-BE49-F238E27FC236}">
                <a16:creationId xmlns:a16="http://schemas.microsoft.com/office/drawing/2014/main" id="{B9FB9411-B092-4825-8266-147BAAB4EE1A}"/>
              </a:ext>
            </a:extLst>
          </p:cNvPr>
          <p:cNvSpPr>
            <a:spLocks noChangeArrowheads="1"/>
          </p:cNvSpPr>
          <p:nvPr/>
        </p:nvSpPr>
        <p:spPr bwMode="auto">
          <a:xfrm>
            <a:off x="6857998" y="2397868"/>
            <a:ext cx="2743199" cy="1615827"/>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com.example.todo.application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interface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7727164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TodoService</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コンテナで自身のインスタンスを管理するため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クラス宣言にアノテーションを付けます。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a:t>
            </a: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を設定したいので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コンストラクタを作成します。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一覧表示に対応するメソッドを作成します。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を使って処理します。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TodoService</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59</a:t>
            </a:fld>
            <a:endParaRPr kumimoji="1" lang="ja-JP" altLang="en-US"/>
          </a:p>
        </p:txBody>
      </p:sp>
      <p:sp>
        <p:nvSpPr>
          <p:cNvPr id="2" name="Rectangle 2">
            <a:extLst>
              <a:ext uri="{FF2B5EF4-FFF2-40B4-BE49-F238E27FC236}">
                <a16:creationId xmlns:a16="http://schemas.microsoft.com/office/drawing/2014/main" id="{FE719ABF-B421-4EFE-8ACB-4854345218DD}"/>
              </a:ext>
            </a:extLst>
          </p:cNvPr>
          <p:cNvSpPr>
            <a:spLocks noChangeArrowheads="1"/>
          </p:cNvSpPr>
          <p:nvPr/>
        </p:nvSpPr>
        <p:spPr bwMode="auto">
          <a:xfrm>
            <a:off x="6036510" y="1859339"/>
            <a:ext cx="5984913" cy="313932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com.example.todo.application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todoRepository)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todoRepository;</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.list(userId);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639360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お願い</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で名前（ニックネームも可）と顔を分かるようにしてください。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オンライン開催なので</a:t>
            </a:r>
            <a:r>
              <a:rPr kumimoji="1" lang="ja-JP" altLang="en-US" sz="2000" dirty="0">
                <a:highlight>
                  <a:srgbClr val="FFFF00"/>
                </a:highlight>
                <a:latin typeface="Meiryo UI" panose="020B0604030504040204" pitchFamily="50" charset="-128"/>
                <a:ea typeface="Meiryo UI" panose="020B0604030504040204" pitchFamily="50" charset="-128"/>
              </a:rPr>
              <a:t>リアクションは大きな動き</a:t>
            </a:r>
            <a:r>
              <a:rPr kumimoji="1" lang="ja-JP" altLang="en-US" sz="2000" dirty="0">
                <a:latin typeface="Meiryo UI" panose="020B0604030504040204" pitchFamily="50" charset="-128"/>
                <a:ea typeface="Meiryo UI" panose="020B0604030504040204" pitchFamily="50" charset="-128"/>
              </a:rPr>
              <a:t>でお願いします！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オンラインの人は周りの音が入り込まないようにお願いします。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本日行うハンズオンは</a:t>
            </a:r>
            <a:r>
              <a:rPr kumimoji="1" lang="en-US" altLang="ja-JP" sz="2000" dirty="0">
                <a:highlight>
                  <a:srgbClr val="FFFF00"/>
                </a:highlight>
                <a:latin typeface="Meiryo UI" panose="020B0604030504040204" pitchFamily="50" charset="-128"/>
                <a:ea typeface="Meiryo UI" panose="020B0604030504040204" pitchFamily="50" charset="-128"/>
              </a:rPr>
              <a:t>Fintan</a:t>
            </a:r>
            <a:r>
              <a:rPr kumimoji="1" lang="ja-JP" altLang="en-US" sz="2000" dirty="0">
                <a:latin typeface="Meiryo UI" panose="020B0604030504040204" pitchFamily="50" charset="-128"/>
                <a:ea typeface="Meiryo UI" panose="020B0604030504040204" pitchFamily="50" charset="-128"/>
              </a:rPr>
              <a:t>で公開しているハンズオン資料をベースにしています。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2"/>
              </a:rPr>
              <a:t>https://fintan.jp/?p=5952</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今後の改善等に活用したいので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ハンズオン終了後の</a:t>
            </a:r>
            <a:r>
              <a:rPr kumimoji="1" lang="ja-JP" altLang="en-US" sz="2000" dirty="0">
                <a:highlight>
                  <a:srgbClr val="FFFF00"/>
                </a:highlight>
                <a:latin typeface="Meiryo UI" panose="020B0604030504040204" pitchFamily="50" charset="-128"/>
                <a:ea typeface="Meiryo UI" panose="020B0604030504040204" pitchFamily="50" charset="-128"/>
              </a:rPr>
              <a:t>アンケートにご協力</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p:txBody>
      </p:sp>
      <p:pic>
        <p:nvPicPr>
          <p:cNvPr id="5" name="Picture 2" descr="Fintan">
            <a:extLst>
              <a:ext uri="{FF2B5EF4-FFF2-40B4-BE49-F238E27FC236}">
                <a16:creationId xmlns:a16="http://schemas.microsoft.com/office/drawing/2014/main" id="{14AD6C33-CF29-4DFC-B514-AC07D17216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3365" y="4265005"/>
            <a:ext cx="3676650" cy="1228725"/>
          </a:xfrm>
          <a:prstGeom prst="rect">
            <a:avLst/>
          </a:prstGeom>
          <a:noFill/>
          <a:extLst>
            <a:ext uri="{909E8E84-426E-40DD-AFC4-6F175D3DCCD1}">
              <a14:hiddenFill xmlns:a14="http://schemas.microsoft.com/office/drawing/2010/main">
                <a:solidFill>
                  <a:srgbClr val="FFFFFF"/>
                </a:solidFill>
              </a14:hiddenFill>
            </a:ext>
          </a:extLst>
        </p:spPr>
      </p:pic>
      <p:sp>
        <p:nvSpPr>
          <p:cNvPr id="2" name="スライド番号プレースホルダー 1">
            <a:extLst>
              <a:ext uri="{FF2B5EF4-FFF2-40B4-BE49-F238E27FC236}">
                <a16:creationId xmlns:a16="http://schemas.microsoft.com/office/drawing/2014/main" id="{F4CD9735-B0AD-4F24-ABCB-0CC284F482AE}"/>
              </a:ext>
            </a:extLst>
          </p:cNvPr>
          <p:cNvSpPr>
            <a:spLocks noGrp="1"/>
          </p:cNvSpPr>
          <p:nvPr>
            <p:ph type="sldNum" sz="quarter" idx="12"/>
          </p:nvPr>
        </p:nvSpPr>
        <p:spPr/>
        <p:txBody>
          <a:bodyPr/>
          <a:lstStyle/>
          <a:p>
            <a:fld id="{A783C381-2822-4F05-8A88-66F73725CF2D}" type="slidenum">
              <a:rPr kumimoji="1" lang="ja-JP" altLang="en-US" smtClean="0"/>
              <a:t>6</a:t>
            </a:fld>
            <a:endParaRPr kumimoji="1" lang="ja-JP" altLang="en-US"/>
          </a:p>
        </p:txBody>
      </p:sp>
    </p:spTree>
    <p:extLst>
      <p:ext uri="{BB962C8B-B14F-4D97-AF65-F5344CB8AC3E}">
        <p14:creationId xmlns:p14="http://schemas.microsoft.com/office/powerpoint/2010/main" val="22893786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ABD7CAFB-556E-4F06-A907-C60612A9E0E5}"/>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TodoService</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コンテナで自身のインスタンスを管理するため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クラス宣言にアノテーションを付けます。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a:t>
            </a: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を設定したいので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コンストラクタを作成します。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一覧表示に対応するメソッドを作成します。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を使って処理します。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TodoService</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60</a:t>
            </a:fld>
            <a:endParaRPr kumimoji="1" lang="ja-JP" altLang="en-US"/>
          </a:p>
        </p:txBody>
      </p:sp>
      <p:sp>
        <p:nvSpPr>
          <p:cNvPr id="2" name="テキスト ボックス 1">
            <a:extLst>
              <a:ext uri="{FF2B5EF4-FFF2-40B4-BE49-F238E27FC236}">
                <a16:creationId xmlns:a16="http://schemas.microsoft.com/office/drawing/2014/main" id="{542EDD8F-476D-4712-BAA1-62115EE537A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7" name="Rectangle 2">
            <a:extLst>
              <a:ext uri="{FF2B5EF4-FFF2-40B4-BE49-F238E27FC236}">
                <a16:creationId xmlns:a16="http://schemas.microsoft.com/office/drawing/2014/main" id="{EAC9C560-9E41-4703-AD2D-30FBCECDC781}"/>
              </a:ext>
            </a:extLst>
          </p:cNvPr>
          <p:cNvSpPr>
            <a:spLocks noChangeArrowheads="1"/>
          </p:cNvSpPr>
          <p:nvPr/>
        </p:nvSpPr>
        <p:spPr bwMode="auto">
          <a:xfrm>
            <a:off x="6036510" y="1859339"/>
            <a:ext cx="5984913" cy="313932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com.example.todo.application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todoRepository)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todoRepository;</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.list(userId);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5787772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27270"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infrastructure</a:t>
            </a:r>
            <a:r>
              <a:rPr kumimoji="1" lang="ja-JP" altLang="en-US" sz="2800" b="1" dirty="0">
                <a:latin typeface="Meiryo UI" panose="020B0604030504040204" pitchFamily="50" charset="-128"/>
                <a:ea typeface="Meiryo UI" panose="020B0604030504040204" pitchFamily="50" charset="-128"/>
              </a:rPr>
              <a:t>パッケージの作成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61</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92315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JdbcTodoRepository</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インタフェースを実装します。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コンテナで自身のインスタンスを管理するため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クラス宣言にアノテーションを付けます。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一旦ダミーデータを返す処理を実装しておきます。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にアクセスする処理は後ほど実装します。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JdbcTodoRepository</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62</a:t>
            </a:fld>
            <a:endParaRPr kumimoji="1" lang="ja-JP" altLang="en-US"/>
          </a:p>
        </p:txBody>
      </p:sp>
      <p:sp>
        <p:nvSpPr>
          <p:cNvPr id="7" name="Rectangle 1">
            <a:extLst>
              <a:ext uri="{FF2B5EF4-FFF2-40B4-BE49-F238E27FC236}">
                <a16:creationId xmlns:a16="http://schemas.microsoft.com/office/drawing/2014/main" id="{E848CB4F-496F-43B1-8AA2-28FB34BF40D8}"/>
              </a:ext>
            </a:extLst>
          </p:cNvPr>
          <p:cNvSpPr>
            <a:spLocks noChangeArrowheads="1"/>
          </p:cNvSpPr>
          <p:nvPr/>
        </p:nvSpPr>
        <p:spPr bwMode="auto">
          <a:xfrm>
            <a:off x="5788404" y="2067088"/>
            <a:ext cx="6260078" cy="272382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com.example.todo.infrastructure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com.example.todo.application.TodoRepository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JdbcTodoRepository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implements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@Override</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2001L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2002L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INCOMPLETE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2959451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587F491B-7997-40FF-9704-2AE5789066B3}"/>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JdbcTodoRepository</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インタフェースを実装します。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コンテナで自身のインスタンスを管理するため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クラス宣言にアノテーションを付けます。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一旦ダミーデータを返す処理を実装しておきます。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にアクセスする処理は後ほど実装します。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JdbcTodoRepository</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63</a:t>
            </a:fld>
            <a:endParaRPr kumimoji="1" lang="ja-JP" altLang="en-US"/>
          </a:p>
        </p:txBody>
      </p:sp>
      <p:sp>
        <p:nvSpPr>
          <p:cNvPr id="2" name="テキスト ボックス 1">
            <a:extLst>
              <a:ext uri="{FF2B5EF4-FFF2-40B4-BE49-F238E27FC236}">
                <a16:creationId xmlns:a16="http://schemas.microsoft.com/office/drawing/2014/main" id="{542EDD8F-476D-4712-BAA1-62115EE537A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10" name="Rectangle 1">
            <a:extLst>
              <a:ext uri="{FF2B5EF4-FFF2-40B4-BE49-F238E27FC236}">
                <a16:creationId xmlns:a16="http://schemas.microsoft.com/office/drawing/2014/main" id="{A79E48AE-D9F1-4A5F-9BDD-8A3C80386954}"/>
              </a:ext>
            </a:extLst>
          </p:cNvPr>
          <p:cNvSpPr>
            <a:spLocks noChangeArrowheads="1"/>
          </p:cNvSpPr>
          <p:nvPr/>
        </p:nvSpPr>
        <p:spPr bwMode="auto">
          <a:xfrm>
            <a:off x="5788404" y="2067088"/>
            <a:ext cx="6260078" cy="272382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com.example.todo.infrastructure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com.example.todo.application.TodoRepository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JdbcTodoRepository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implements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@Override</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2001L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2002L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INCOMPLETE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4521653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27270"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api</a:t>
            </a:r>
            <a:r>
              <a:rPr kumimoji="1" lang="ja-JP" altLang="en-US" sz="2800" b="1" dirty="0">
                <a:latin typeface="Meiryo UI" panose="020B0604030504040204" pitchFamily="50" charset="-128"/>
                <a:ea typeface="Meiryo UI" panose="020B0604030504040204" pitchFamily="50" charset="-128"/>
              </a:rPr>
              <a:t>パッケージの作成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64</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72594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TodosAction</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コンテナで自身のインスタンスを管理するため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クラス宣言にアノテーションを付けます。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a:t>
            </a:r>
            <a:r>
              <a:rPr kumimoji="1" lang="en-US" altLang="ja-JP" sz="2000" dirty="0" err="1">
                <a:latin typeface="Meiryo UI" panose="020B0604030504040204" pitchFamily="50" charset="-128"/>
                <a:ea typeface="Meiryo UI" panose="020B0604030504040204" pitchFamily="50" charset="-128"/>
              </a:rPr>
              <a:t>todos</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パスをアノテーションで付けます。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a:t>
            </a:r>
            <a:r>
              <a:rPr kumimoji="1" lang="en-US" altLang="ja-JP" sz="2000" dirty="0" err="1">
                <a:latin typeface="Meiryo UI" panose="020B0604030504040204" pitchFamily="50" charset="-128"/>
                <a:ea typeface="Meiryo UI" panose="020B0604030504040204" pitchFamily="50" charset="-128"/>
              </a:rPr>
              <a:t>TodoService</a:t>
            </a:r>
            <a:r>
              <a:rPr kumimoji="1" lang="ja-JP" altLang="en-US" sz="2000" dirty="0">
                <a:latin typeface="Meiryo UI" panose="020B0604030504040204" pitchFamily="50" charset="-128"/>
                <a:ea typeface="Meiryo UI" panose="020B0604030504040204" pitchFamily="50" charset="-128"/>
              </a:rPr>
              <a:t>を設定したいので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コンストラクタを作成します。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TodosAction</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65</a:t>
            </a:fld>
            <a:endParaRPr kumimoji="1" lang="ja-JP" altLang="en-US"/>
          </a:p>
        </p:txBody>
      </p:sp>
      <p:sp>
        <p:nvSpPr>
          <p:cNvPr id="11" name="Rectangle 1">
            <a:extLst>
              <a:ext uri="{FF2B5EF4-FFF2-40B4-BE49-F238E27FC236}">
                <a16:creationId xmlns:a16="http://schemas.microsoft.com/office/drawing/2014/main" id="{5655FAD2-EAED-4826-A59A-1F1B3055B45A}"/>
              </a:ext>
            </a:extLst>
          </p:cNvPr>
          <p:cNvSpPr>
            <a:spLocks noChangeArrowheads="1"/>
          </p:cNvSpPr>
          <p:nvPr/>
        </p:nvSpPr>
        <p:spPr bwMode="auto">
          <a:xfrm>
            <a:off x="6400799" y="1035611"/>
            <a:ext cx="5700542" cy="5493812"/>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t>
            </a:r>
            <a:r>
              <a:rPr kumimoji="0" lang="en-US" altLang="ja-JP" sz="900" b="0" i="0" u="none" strike="noStrike" cap="none" normalizeH="0" baseline="0" dirty="0" err="1">
                <a:ln>
                  <a:noFill/>
                </a:ln>
                <a:solidFill>
                  <a:srgbClr val="000000"/>
                </a:solidFill>
                <a:effectLst/>
                <a:latin typeface="Consolas" panose="020B0609020204030204" pitchFamily="49" charset="0"/>
                <a:ea typeface="JetBrains Mono"/>
              </a:rPr>
              <a:t>api</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en-US" altLang="ja-JP" sz="900" b="0" i="0" u="none" strike="noStrike" cap="none" normalizeH="0" baseline="0" dirty="0">
              <a:ln>
                <a:noFill/>
              </a:ln>
              <a:solidFill>
                <a:srgbClr val="0033B3"/>
              </a:solidFill>
              <a:effectLst/>
              <a:latin typeface="Consolas" panose="020B0609020204030204" pitchFamily="49" charset="0"/>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033B3"/>
              </a:solidFill>
              <a:latin typeface="Consolas" panose="020B0609020204030204" pitchFamily="49" charset="0"/>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033B3"/>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TodosAction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TodoService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TodosAction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todoService)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todoService;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@GET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@Produces(MediaType.</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List&lt;TodoResponse&gt; get()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UserId userId = new UserId("1001");</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List&lt;Todo&gt; todos = todoService.list(userId);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todos.stream()</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.map(todo -&gt; new TodoResponse(todo.id(), todo.text(), todo.status()))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.collect(Collectors.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toList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static class TodoResponse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final Long 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final String text;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final Boolean completed;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TodoResponse(TodoId id, TodoText text, TodoStatus status)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this.id = id.value();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this.text = text.value();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this.completed = status == TodoStatus.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5975541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TodosAction</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の続き。</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レスポンスの</a:t>
            </a:r>
            <a:r>
              <a:rPr kumimoji="1" lang="en-US" altLang="ja-JP" sz="2000" dirty="0">
                <a:latin typeface="Meiryo UI" panose="020B0604030504040204" pitchFamily="50" charset="-128"/>
                <a:ea typeface="Meiryo UI" panose="020B0604030504040204" pitchFamily="50" charset="-128"/>
              </a:rPr>
              <a:t>JSON</a:t>
            </a:r>
            <a:r>
              <a:rPr kumimoji="1" lang="ja-JP" altLang="en-US" sz="2000" dirty="0">
                <a:latin typeface="Meiryo UI" panose="020B0604030504040204" pitchFamily="50" charset="-128"/>
                <a:ea typeface="Meiryo UI" panose="020B0604030504040204" pitchFamily="50" charset="-128"/>
              </a:rPr>
              <a:t>に合わせた</a:t>
            </a:r>
            <a:r>
              <a:rPr kumimoji="1" lang="en-US" altLang="ja-JP" sz="2000" dirty="0" err="1">
                <a:latin typeface="Meiryo UI" panose="020B0604030504040204" pitchFamily="50" charset="-128"/>
                <a:ea typeface="Meiryo UI" panose="020B0604030504040204" pitchFamily="50" charset="-128"/>
              </a:rPr>
              <a:t>TodoResponse</a:t>
            </a:r>
            <a:r>
              <a:rPr kumimoji="1" lang="ja-JP" altLang="en-US" sz="2000" dirty="0">
                <a:latin typeface="Meiryo UI" panose="020B0604030504040204" pitchFamily="50" charset="-128"/>
                <a:ea typeface="Meiryo UI" panose="020B0604030504040204" pitchFamily="50" charset="-128"/>
              </a:rPr>
              <a:t>クラスを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一覧表示に対応するメソッドを作成します。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HTTP</a:t>
            </a:r>
            <a:r>
              <a:rPr kumimoji="1" lang="ja-JP" altLang="en-US" sz="2000" dirty="0">
                <a:latin typeface="Meiryo UI" panose="020B0604030504040204" pitchFamily="50" charset="-128"/>
                <a:ea typeface="Meiryo UI" panose="020B0604030504040204" pitchFamily="50" charset="-128"/>
              </a:rPr>
              <a:t>メソッドとレスポンスの</a:t>
            </a:r>
            <a:r>
              <a:rPr kumimoji="1" lang="en-US" altLang="ja-JP" sz="2000" dirty="0">
                <a:latin typeface="Meiryo UI" panose="020B0604030504040204" pitchFamily="50" charset="-128"/>
                <a:ea typeface="Meiryo UI" panose="020B0604030504040204" pitchFamily="50" charset="-128"/>
              </a:rPr>
              <a:t>Content-Type</a:t>
            </a:r>
            <a:r>
              <a:rPr kumimoji="1" lang="ja-JP" altLang="en-US" sz="2000" dirty="0">
                <a:latin typeface="Meiryo UI" panose="020B0604030504040204" pitchFamily="50" charset="-128"/>
                <a:ea typeface="Meiryo UI" panose="020B0604030504040204" pitchFamily="50" charset="-128"/>
              </a:rPr>
              <a:t>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アノテーションで宣言します。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認証機能はまだ作ってないので固定のユーザ</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使います。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TodoService</a:t>
            </a:r>
            <a:r>
              <a:rPr kumimoji="1" lang="ja-JP" altLang="en-US" sz="2000" dirty="0">
                <a:latin typeface="Meiryo UI" panose="020B0604030504040204" pitchFamily="50" charset="-128"/>
                <a:ea typeface="Meiryo UI" panose="020B0604030504040204" pitchFamily="50" charset="-128"/>
              </a:rPr>
              <a:t>を使って</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一覧を取得し、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TodoResponse</a:t>
            </a:r>
            <a:r>
              <a:rPr kumimoji="1" lang="ja-JP" altLang="en-US" sz="2000" dirty="0">
                <a:latin typeface="Meiryo UI" panose="020B0604030504040204" pitchFamily="50" charset="-128"/>
                <a:ea typeface="Meiryo UI" panose="020B0604030504040204" pitchFamily="50" charset="-128"/>
              </a:rPr>
              <a:t>に変換します。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TodosAction</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66</a:t>
            </a:fld>
            <a:endParaRPr kumimoji="1" lang="ja-JP" altLang="en-US"/>
          </a:p>
        </p:txBody>
      </p:sp>
      <p:sp>
        <p:nvSpPr>
          <p:cNvPr id="5" name="Rectangle 1">
            <a:extLst>
              <a:ext uri="{FF2B5EF4-FFF2-40B4-BE49-F238E27FC236}">
                <a16:creationId xmlns:a16="http://schemas.microsoft.com/office/drawing/2014/main" id="{A9D1D221-917A-4C4C-8D49-47E1B54A9523}"/>
              </a:ext>
            </a:extLst>
          </p:cNvPr>
          <p:cNvSpPr>
            <a:spLocks noChangeArrowheads="1"/>
          </p:cNvSpPr>
          <p:nvPr/>
        </p:nvSpPr>
        <p:spPr bwMode="auto">
          <a:xfrm>
            <a:off x="6400799" y="1044175"/>
            <a:ext cx="5654181" cy="5493812"/>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a:t>
            </a:r>
            <a:r>
              <a:rPr kumimoji="0" lang="en-US" altLang="ja-JP" sz="900" b="0" i="0" u="none" strike="noStrike" cap="none" normalizeH="0" baseline="0" dirty="0" err="1">
                <a:ln>
                  <a:noFill/>
                </a:ln>
                <a:solidFill>
                  <a:schemeClr val="bg1">
                    <a:lumMod val="65000"/>
                  </a:schemeClr>
                </a:solidFill>
                <a:effectLst/>
                <a:latin typeface="Consolas" panose="020B0609020204030204" pitchFamily="49" charset="0"/>
                <a:ea typeface="JetBrains Mono"/>
              </a:rPr>
              <a:t>api</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en-US"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ja-JP" sz="900" b="0" i="0" u="none" strike="noStrike" cap="none" normalizeH="0" baseline="0" dirty="0">
              <a:ln>
                <a:noFill/>
              </a:ln>
              <a:solidFill>
                <a:srgbClr val="0033B3"/>
              </a:solidFill>
              <a:effectLst/>
              <a:latin typeface="Consolas" panose="020B0609020204030204" pitchFamily="49" charset="0"/>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033B3"/>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@Path("/todos")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TodosAction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final TodoService todoService;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TodosAction(TodoService todoService)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this.todoService = todoService;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@GET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@Produces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.stream()</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.map(todo -&gt;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TodoResponse(todo.id(), todo.text(), todo.status()))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.collect(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Collectors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toList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Boolean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text,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status)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id.value();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text.value();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completed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status ==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2167002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4C405F07-D99B-4EB8-AE63-ECB579403F0E}"/>
              </a:ext>
            </a:extLst>
          </p:cNvPr>
          <p:cNvSpPr/>
          <p:nvPr/>
        </p:nvSpPr>
        <p:spPr>
          <a:xfrm>
            <a:off x="0" y="8389"/>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TodosAction</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TodosAction</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67</a:t>
            </a:fld>
            <a:endParaRPr kumimoji="1" lang="ja-JP" altLang="en-US"/>
          </a:p>
        </p:txBody>
      </p:sp>
      <p:sp>
        <p:nvSpPr>
          <p:cNvPr id="2" name="テキスト ボックス 1">
            <a:extLst>
              <a:ext uri="{FF2B5EF4-FFF2-40B4-BE49-F238E27FC236}">
                <a16:creationId xmlns:a16="http://schemas.microsoft.com/office/drawing/2014/main" id="{542EDD8F-476D-4712-BAA1-62115EE537A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10" name="Rectangle 1">
            <a:extLst>
              <a:ext uri="{FF2B5EF4-FFF2-40B4-BE49-F238E27FC236}">
                <a16:creationId xmlns:a16="http://schemas.microsoft.com/office/drawing/2014/main" id="{7231F6B1-5B9C-44FD-9EB3-3ECC9D9465C4}"/>
              </a:ext>
            </a:extLst>
          </p:cNvPr>
          <p:cNvSpPr>
            <a:spLocks noChangeArrowheads="1"/>
          </p:cNvSpPr>
          <p:nvPr/>
        </p:nvSpPr>
        <p:spPr bwMode="auto">
          <a:xfrm>
            <a:off x="6400799" y="1044174"/>
            <a:ext cx="5654181" cy="5493812"/>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t>
            </a:r>
            <a:r>
              <a:rPr kumimoji="0" lang="en-US" altLang="ja-JP" sz="900" b="0" i="0" u="none" strike="noStrike" cap="none" normalizeH="0" baseline="0" dirty="0" err="1">
                <a:ln>
                  <a:noFill/>
                </a:ln>
                <a:solidFill>
                  <a:srgbClr val="000000"/>
                </a:solidFill>
                <a:effectLst/>
                <a:latin typeface="Consolas" panose="020B0609020204030204" pitchFamily="49" charset="0"/>
                <a:ea typeface="JetBrains Mono"/>
              </a:rPr>
              <a:t>api</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en-US" altLang="ja-JP" sz="900" b="0" i="0" u="none" strike="noStrike" cap="none" normalizeH="0" baseline="0" dirty="0">
              <a:ln>
                <a:noFill/>
              </a:ln>
              <a:solidFill>
                <a:srgbClr val="0033B3"/>
              </a:solidFill>
              <a:effectLst/>
              <a:latin typeface="Consolas" panose="020B0609020204030204" pitchFamily="49" charset="0"/>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ja-JP" sz="900" b="0" i="0" u="none" strike="noStrike" cap="none" normalizeH="0" baseline="0" dirty="0">
              <a:ln>
                <a:noFill/>
              </a:ln>
              <a:solidFill>
                <a:srgbClr val="0033B3"/>
              </a:solidFill>
              <a:effectLst/>
              <a:latin typeface="Consolas" panose="020B0609020204030204" pitchFamily="49" charset="0"/>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033B3"/>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TodosAction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TodoService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TodosAction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todoService)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todoService;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@GET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@Produces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.stream()</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.map(todo -&gt;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TodoResponse(todo.id(), todo.text(), todo.status()))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.collect(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Collectors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toList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Boolean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text,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status)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id.value();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text.value();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completed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status ==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effectLst/>
                <a:latin typeface="Consolas" panose="020B0609020204030204" pitchFamily="49" charset="0"/>
                <a:ea typeface="JetBrains Mono"/>
              </a:rPr>
              <a:t>}</a:t>
            </a:r>
            <a:endParaRPr kumimoji="0" lang="ja-JP" altLang="ja-JP" sz="1800" b="0" i="0" u="none" strike="noStrike" cap="none" normalizeH="0" baseline="0" dirty="0">
              <a:ln>
                <a:noFill/>
              </a:ln>
              <a:effectLst/>
              <a:latin typeface="Consolas" panose="020B0609020204030204" pitchFamily="49" charset="0"/>
            </a:endParaRPr>
          </a:p>
        </p:txBody>
      </p:sp>
    </p:spTree>
    <p:extLst>
      <p:ext uri="{BB962C8B-B14F-4D97-AF65-F5344CB8AC3E}">
        <p14:creationId xmlns:p14="http://schemas.microsoft.com/office/powerpoint/2010/main" val="5750653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dirty="0">
                <a:solidFill>
                  <a:schemeClr val="bg1"/>
                </a:solidFill>
                <a:latin typeface="Meiryo UI" panose="020B0604030504040204" pitchFamily="50" charset="-128"/>
                <a:ea typeface="Meiryo UI" panose="020B0604030504040204" pitchFamily="50" charset="-128"/>
              </a:rPr>
              <a:t>質問タイム</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en-US" altLang="ja-JP" sz="4400" b="1" dirty="0">
                <a:solidFill>
                  <a:schemeClr val="bg1"/>
                </a:solidFill>
                <a:latin typeface="Meiryo UI" panose="020B0604030504040204" pitchFamily="50" charset="-128"/>
                <a:ea typeface="Meiryo UI" panose="020B0604030504040204" pitchFamily="50" charset="-128"/>
              </a:rPr>
              <a:t>REST</a:t>
            </a:r>
            <a:r>
              <a:rPr lang="ja-JP" altLang="en-US" sz="4400" b="1" dirty="0">
                <a:solidFill>
                  <a:schemeClr val="bg1"/>
                </a:solidFill>
                <a:latin typeface="Meiryo UI" panose="020B0604030504040204" pitchFamily="50" charset="-128"/>
                <a:ea typeface="Meiryo UI" panose="020B0604030504040204" pitchFamily="50" charset="-128"/>
              </a:rPr>
              <a:t> </a:t>
            </a:r>
            <a:r>
              <a:rPr lang="en-US" altLang="ja-JP" sz="4400" b="1" dirty="0">
                <a:solidFill>
                  <a:schemeClr val="bg1"/>
                </a:solidFill>
                <a:latin typeface="Meiryo UI" panose="020B0604030504040204" pitchFamily="50" charset="-128"/>
                <a:ea typeface="Meiryo UI" panose="020B0604030504040204" pitchFamily="50" charset="-128"/>
              </a:rPr>
              <a:t>API</a:t>
            </a:r>
            <a:r>
              <a:rPr lang="ja-JP" altLang="en-US" sz="4400" b="1" dirty="0">
                <a:solidFill>
                  <a:schemeClr val="bg1"/>
                </a:solidFill>
                <a:latin typeface="Meiryo UI" panose="020B0604030504040204" pitchFamily="50" charset="-128"/>
                <a:ea typeface="Meiryo UI" panose="020B0604030504040204" pitchFamily="50" charset="-128"/>
              </a:rPr>
              <a:t>の実装は難しいですか？</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68</a:t>
            </a:fld>
            <a:endParaRPr kumimoji="1" lang="ja-JP" altLang="en-US"/>
          </a:p>
        </p:txBody>
      </p:sp>
    </p:spTree>
    <p:extLst>
      <p:ext uri="{BB962C8B-B14F-4D97-AF65-F5344CB8AC3E}">
        <p14:creationId xmlns:p14="http://schemas.microsoft.com/office/powerpoint/2010/main" val="25851922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69</a:t>
            </a:fld>
            <a:endParaRPr kumimoji="1" lang="ja-JP" altLang="en-US"/>
          </a:p>
        </p:txBody>
      </p:sp>
    </p:spTree>
    <p:extLst>
      <p:ext uri="{BB962C8B-B14F-4D97-AF65-F5344CB8AC3E}">
        <p14:creationId xmlns:p14="http://schemas.microsoft.com/office/powerpoint/2010/main" val="415151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SPA</a:t>
            </a:r>
            <a:r>
              <a:rPr lang="ja-JP" altLang="en-US" sz="4400" b="1" dirty="0">
                <a:solidFill>
                  <a:schemeClr val="bg1"/>
                </a:solidFill>
                <a:latin typeface="Meiryo UI" panose="020B0604030504040204" pitchFamily="50" charset="-128"/>
                <a:ea typeface="Meiryo UI" panose="020B0604030504040204" pitchFamily="50" charset="-128"/>
              </a:rPr>
              <a:t>のバックエンドとなる</a:t>
            </a: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REST API</a:t>
            </a:r>
            <a:r>
              <a:rPr lang="ja-JP" altLang="en-US" sz="4400" b="1" dirty="0">
                <a:solidFill>
                  <a:schemeClr val="bg1"/>
                </a:solidFill>
                <a:latin typeface="Meiryo UI" panose="020B0604030504040204" pitchFamily="50" charset="-128"/>
                <a:ea typeface="Meiryo UI" panose="020B0604030504040204" pitchFamily="50" charset="-128"/>
              </a:rPr>
              <a:t>の作り方を学ぶハンズオン</a:t>
            </a:r>
          </a:p>
        </p:txBody>
      </p:sp>
      <p:sp>
        <p:nvSpPr>
          <p:cNvPr id="3" name="スライド番号プレースホルダー 2">
            <a:extLst>
              <a:ext uri="{FF2B5EF4-FFF2-40B4-BE49-F238E27FC236}">
                <a16:creationId xmlns:a16="http://schemas.microsoft.com/office/drawing/2014/main" id="{3FABA6F9-C82F-4DBD-AF35-71543AF24758}"/>
              </a:ext>
            </a:extLst>
          </p:cNvPr>
          <p:cNvSpPr>
            <a:spLocks noGrp="1"/>
          </p:cNvSpPr>
          <p:nvPr>
            <p:ph type="sldNum" sz="quarter" idx="12"/>
          </p:nvPr>
        </p:nvSpPr>
        <p:spPr/>
        <p:txBody>
          <a:bodyPr/>
          <a:lstStyle/>
          <a:p>
            <a:fld id="{A783C381-2822-4F05-8A88-66F73725CF2D}" type="slidenum">
              <a:rPr kumimoji="1" lang="ja-JP" altLang="en-US" smtClean="0"/>
              <a:t>7</a:t>
            </a:fld>
            <a:endParaRPr kumimoji="1" lang="ja-JP" altLang="en-US"/>
          </a:p>
        </p:txBody>
      </p:sp>
    </p:spTree>
    <p:extLst>
      <p:ext uri="{BB962C8B-B14F-4D97-AF65-F5344CB8AC3E}">
        <p14:creationId xmlns:p14="http://schemas.microsoft.com/office/powerpoint/2010/main" val="29682287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ToDo</a:t>
            </a:r>
            <a:r>
              <a:rPr lang="ja-JP" altLang="en-US" sz="4400" b="1" dirty="0">
                <a:solidFill>
                  <a:schemeClr val="bg1"/>
                </a:solidFill>
                <a:latin typeface="Meiryo UI" panose="020B0604030504040204" pitchFamily="50" charset="-128"/>
                <a:ea typeface="Meiryo UI" panose="020B0604030504040204" pitchFamily="50" charset="-128"/>
              </a:rPr>
              <a:t>一覧表示のテスト</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70</a:t>
            </a:fld>
            <a:endParaRPr kumimoji="1" lang="ja-JP" altLang="en-US"/>
          </a:p>
        </p:txBody>
      </p:sp>
    </p:spTree>
    <p:extLst>
      <p:ext uri="{BB962C8B-B14F-4D97-AF65-F5344CB8AC3E}">
        <p14:creationId xmlns:p14="http://schemas.microsoft.com/office/powerpoint/2010/main" val="40824472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では各実行制御基盤のアプリをテストするためのテスティングフレームワークを提供しています。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Junit</a:t>
            </a:r>
            <a:r>
              <a:rPr kumimoji="1" lang="ja-JP" altLang="en-US" sz="2000" dirty="0">
                <a:latin typeface="Meiryo UI" panose="020B0604030504040204" pitchFamily="50" charset="-128"/>
                <a:ea typeface="Meiryo UI" panose="020B0604030504040204" pitchFamily="50" charset="-128"/>
              </a:rPr>
              <a:t>を使ってテストコードを書くと、アプリ（ハンドラ含む）を起動し、リクエスト</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レスポンスを行い、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処理結果のアサートを行えます。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Nablarch</a:t>
            </a:r>
            <a:r>
              <a:rPr kumimoji="1" lang="ja-JP" altLang="en-US" sz="2800" b="1" dirty="0">
                <a:latin typeface="Meiryo UI" panose="020B0604030504040204" pitchFamily="50" charset="-128"/>
                <a:ea typeface="Meiryo UI" panose="020B0604030504040204" pitchFamily="50" charset="-128"/>
              </a:rPr>
              <a:t>テスティングフレームワーク</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71</a:t>
            </a:fld>
            <a:endParaRPr kumimoji="1" lang="ja-JP" altLang="en-US" dirty="0"/>
          </a:p>
        </p:txBody>
      </p:sp>
      <p:pic>
        <p:nvPicPr>
          <p:cNvPr id="7" name="Picture 4" descr="サーバーのアイコン素材">
            <a:extLst>
              <a:ext uri="{FF2B5EF4-FFF2-40B4-BE49-F238E27FC236}">
                <a16:creationId xmlns:a16="http://schemas.microsoft.com/office/drawing/2014/main" id="{52A54D3D-4B97-4CBC-B4F2-A910CABE8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5136" y="4992512"/>
            <a:ext cx="845043" cy="1215342"/>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3E11DE96-C82D-444F-AEF7-FB4674EA00B2}"/>
              </a:ext>
            </a:extLst>
          </p:cNvPr>
          <p:cNvSpPr txBox="1"/>
          <p:nvPr/>
        </p:nvSpPr>
        <p:spPr>
          <a:xfrm>
            <a:off x="8201617" y="6147720"/>
            <a:ext cx="1732082"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アプリケーション</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F4A1E71D-CB06-45F8-A06A-9BB5BED8B0D4}"/>
              </a:ext>
            </a:extLst>
          </p:cNvPr>
          <p:cNvSpPr txBox="1"/>
          <p:nvPr/>
        </p:nvSpPr>
        <p:spPr>
          <a:xfrm>
            <a:off x="5911228" y="3691109"/>
            <a:ext cx="3043824" cy="615553"/>
          </a:xfrm>
          <a:prstGeom prst="rect">
            <a:avLst/>
          </a:prstGeom>
          <a:noFill/>
        </p:spPr>
        <p:txBody>
          <a:bodyPr wrap="square" lIns="0" tIns="0" rIns="0" bIns="0" rtlCol="0" anchor="ctr" anchorCtr="0">
            <a:spAutoFit/>
          </a:bodyPr>
          <a:lstStyle/>
          <a:p>
            <a:pPr algn="ctr">
              <a:lnSpc>
                <a:spcPts val="2400"/>
              </a:lnSpc>
            </a:pPr>
            <a:r>
              <a:rPr kumimoji="1" lang="en-US" altLang="ja-JP" sz="2000" dirty="0" err="1">
                <a:highlight>
                  <a:srgbClr val="FFFF00"/>
                </a:highlight>
                <a:latin typeface="Meiryo UI" panose="020B0604030504040204" pitchFamily="50" charset="-128"/>
                <a:ea typeface="Meiryo UI" panose="020B0604030504040204" pitchFamily="50" charset="-128"/>
              </a:rPr>
              <a:t>Nablarch</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テスティングフレームワーク</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pic>
        <p:nvPicPr>
          <p:cNvPr id="10" name="Picture 8" descr="資料（証明書）のフラットアイコン素材">
            <a:extLst>
              <a:ext uri="{FF2B5EF4-FFF2-40B4-BE49-F238E27FC236}">
                <a16:creationId xmlns:a16="http://schemas.microsoft.com/office/drawing/2014/main" id="{4607BBCC-2B26-4010-86F6-C354EC6B9E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1015" y="2580301"/>
            <a:ext cx="864250" cy="1100736"/>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線矢印コネクタ 10">
            <a:extLst>
              <a:ext uri="{FF2B5EF4-FFF2-40B4-BE49-F238E27FC236}">
                <a16:creationId xmlns:a16="http://schemas.microsoft.com/office/drawing/2014/main" id="{2CBBEF4A-48E1-4A9A-A01A-CED2D685E121}"/>
              </a:ext>
            </a:extLst>
          </p:cNvPr>
          <p:cNvCxnSpPr>
            <a:cxnSpLocks/>
          </p:cNvCxnSpPr>
          <p:nvPr/>
        </p:nvCxnSpPr>
        <p:spPr>
          <a:xfrm>
            <a:off x="6552399" y="5547840"/>
            <a:ext cx="1805863" cy="6886"/>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9C076C50-EAB1-4D7C-BE3A-29777F929EF9}"/>
              </a:ext>
            </a:extLst>
          </p:cNvPr>
          <p:cNvSpPr txBox="1"/>
          <p:nvPr/>
        </p:nvSpPr>
        <p:spPr>
          <a:xfrm>
            <a:off x="4820317" y="5953451"/>
            <a:ext cx="1732082"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テストコード</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pic>
        <p:nvPicPr>
          <p:cNvPr id="13" name="Picture 8" descr="資料（証明書）のフラットアイコン素材">
            <a:extLst>
              <a:ext uri="{FF2B5EF4-FFF2-40B4-BE49-F238E27FC236}">
                <a16:creationId xmlns:a16="http://schemas.microsoft.com/office/drawing/2014/main" id="{2573D7E1-DC38-4DC6-B75D-B0146E2678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4233" y="4834731"/>
            <a:ext cx="864250" cy="1100736"/>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線矢印コネクタ 113">
            <a:extLst>
              <a:ext uri="{FF2B5EF4-FFF2-40B4-BE49-F238E27FC236}">
                <a16:creationId xmlns:a16="http://schemas.microsoft.com/office/drawing/2014/main" id="{7BF3D3C7-13F0-4382-9694-9C06EF5AF605}"/>
              </a:ext>
            </a:extLst>
          </p:cNvPr>
          <p:cNvCxnSpPr>
            <a:cxnSpLocks/>
            <a:stCxn id="10" idx="1"/>
          </p:cNvCxnSpPr>
          <p:nvPr/>
        </p:nvCxnSpPr>
        <p:spPr>
          <a:xfrm rot="10800000" flipV="1">
            <a:off x="5706899" y="3130669"/>
            <a:ext cx="1294117" cy="1507964"/>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DF69D272-648B-4418-BE1D-7EA22F77213F}"/>
              </a:ext>
            </a:extLst>
          </p:cNvPr>
          <p:cNvSpPr txBox="1"/>
          <p:nvPr/>
        </p:nvSpPr>
        <p:spPr>
          <a:xfrm>
            <a:off x="4910080" y="3513850"/>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実行</a:t>
            </a:r>
            <a:endParaRPr kumimoji="1" lang="en-US" altLang="ja-JP" sz="2000"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4F922C31-C28A-444B-8649-664D1156C2B0}"/>
              </a:ext>
            </a:extLst>
          </p:cNvPr>
          <p:cNvSpPr txBox="1"/>
          <p:nvPr/>
        </p:nvSpPr>
        <p:spPr>
          <a:xfrm>
            <a:off x="9144392" y="3504333"/>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起動</a:t>
            </a:r>
            <a:endParaRPr kumimoji="1" lang="en-US" altLang="ja-JP" sz="2000" dirty="0">
              <a:latin typeface="Meiryo UI" panose="020B0604030504040204" pitchFamily="50" charset="-128"/>
              <a:ea typeface="Meiryo UI" panose="020B0604030504040204" pitchFamily="50" charset="-128"/>
            </a:endParaRPr>
          </a:p>
        </p:txBody>
      </p:sp>
      <p:cxnSp>
        <p:nvCxnSpPr>
          <p:cNvPr id="17" name="直線矢印コネクタ 113">
            <a:extLst>
              <a:ext uri="{FF2B5EF4-FFF2-40B4-BE49-F238E27FC236}">
                <a16:creationId xmlns:a16="http://schemas.microsoft.com/office/drawing/2014/main" id="{173D962B-B70E-4A4C-A0C9-8F728E7A9C4A}"/>
              </a:ext>
            </a:extLst>
          </p:cNvPr>
          <p:cNvCxnSpPr>
            <a:cxnSpLocks/>
            <a:stCxn id="10" idx="3"/>
          </p:cNvCxnSpPr>
          <p:nvPr/>
        </p:nvCxnSpPr>
        <p:spPr>
          <a:xfrm>
            <a:off x="7865265" y="3130669"/>
            <a:ext cx="1202391" cy="1704061"/>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2" name="テキスト ボックス 1">
            <a:extLst>
              <a:ext uri="{FF2B5EF4-FFF2-40B4-BE49-F238E27FC236}">
                <a16:creationId xmlns:a16="http://schemas.microsoft.com/office/drawing/2014/main" id="{8565C53B-7A2C-4A9A-95AC-03A2EC604DEA}"/>
              </a:ext>
            </a:extLst>
          </p:cNvPr>
          <p:cNvSpPr txBox="1"/>
          <p:nvPr/>
        </p:nvSpPr>
        <p:spPr>
          <a:xfrm>
            <a:off x="6118483" y="5077562"/>
            <a:ext cx="2526653"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リクエスト</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レスポンス</a:t>
            </a:r>
            <a:endParaRPr kumimoji="1"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642397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テスティングフレームワーク</a:t>
            </a:r>
            <a:r>
              <a:rPr kumimoji="1" lang="ja-JP" altLang="en-US" sz="2000" dirty="0">
                <a:latin typeface="Meiryo UI" panose="020B0604030504040204" pitchFamily="50" charset="-128"/>
                <a:ea typeface="Meiryo UI" panose="020B0604030504040204" pitchFamily="50" charset="-128"/>
              </a:rPr>
              <a:t>を使用してテストを作成します。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テストクラスの作成</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レスポンスボディの検証</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による型の検証</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一覧表示のテスト</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72</a:t>
            </a:fld>
            <a:endParaRPr kumimoji="1" lang="ja-JP" altLang="en-US"/>
          </a:p>
        </p:txBody>
      </p:sp>
    </p:spTree>
    <p:extLst>
      <p:ext uri="{BB962C8B-B14F-4D97-AF65-F5344CB8AC3E}">
        <p14:creationId xmlns:p14="http://schemas.microsoft.com/office/powerpoint/2010/main" val="19435924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src</a:t>
            </a:r>
            <a:r>
              <a:rPr kumimoji="1" lang="en-US" altLang="ja-JP" sz="2000" dirty="0">
                <a:highlight>
                  <a:srgbClr val="FFFF00"/>
                </a:highlight>
                <a:latin typeface="Meiryo UI" panose="020B0604030504040204" pitchFamily="50" charset="-128"/>
                <a:ea typeface="Meiryo UI" panose="020B0604030504040204" pitchFamily="50" charset="-128"/>
              </a:rPr>
              <a:t>/test/java</a:t>
            </a:r>
            <a:r>
              <a:rPr kumimoji="1" lang="ja-JP" altLang="en-US" sz="2000" dirty="0">
                <a:latin typeface="Meiryo UI" panose="020B0604030504040204" pitchFamily="50" charset="-128"/>
                <a:ea typeface="Meiryo UI" panose="020B0604030504040204" pitchFamily="50" charset="-128"/>
              </a:rPr>
              <a:t>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com.example.todo</a:t>
            </a:r>
            <a:r>
              <a:rPr kumimoji="1" lang="ja-JP" altLang="en-US" sz="2000" dirty="0">
                <a:highlight>
                  <a:srgbClr val="FFFF00"/>
                </a:highlight>
                <a:latin typeface="Meiryo UI" panose="020B0604030504040204" pitchFamily="50" charset="-128"/>
                <a:ea typeface="Meiryo UI" panose="020B0604030504040204" pitchFamily="50" charset="-128"/>
              </a:rPr>
              <a:t>パッケージ</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RestApiTest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SimpleRestTestSupport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を継承します。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最初のテストとして</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が想定しているパスと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HTTP</a:t>
            </a:r>
            <a:r>
              <a:rPr kumimoji="1" lang="ja-JP" altLang="en-US" sz="2000" dirty="0">
                <a:latin typeface="Meiryo UI" panose="020B0604030504040204" pitchFamily="50" charset="-128"/>
                <a:ea typeface="Meiryo UI" panose="020B0604030504040204" pitchFamily="50" charset="-128"/>
              </a:rPr>
              <a:t>メソッドで呼び出せるかをテストします。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を起動してテストします。</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起動は</a:t>
            </a: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 docker-compose -f docker/docker-</a:t>
            </a:r>
            <a:r>
              <a:rPr kumimoji="1" lang="en-US" altLang="ja-JP" sz="2000" dirty="0" err="1">
                <a:latin typeface="Meiryo UI" panose="020B0604030504040204" pitchFamily="50" charset="-128"/>
                <a:ea typeface="Meiryo UI" panose="020B0604030504040204" pitchFamily="50" charset="-128"/>
              </a:rPr>
              <a:t>compose.dev.yml</a:t>
            </a:r>
            <a:r>
              <a:rPr kumimoji="1" lang="en-US" altLang="ja-JP" sz="2000" dirty="0">
                <a:latin typeface="Meiryo UI" panose="020B0604030504040204" pitchFamily="50" charset="-128"/>
                <a:ea typeface="Meiryo UI" panose="020B0604030504040204" pitchFamily="50" charset="-128"/>
              </a:rPr>
              <a:t> up –d		</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起動</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 docker-compose -f docker/docker-</a:t>
            </a:r>
            <a:r>
              <a:rPr kumimoji="1" lang="en-US" altLang="ja-JP" sz="2000" dirty="0" err="1">
                <a:latin typeface="Meiryo UI" panose="020B0604030504040204" pitchFamily="50" charset="-128"/>
                <a:ea typeface="Meiryo UI" panose="020B0604030504040204" pitchFamily="50" charset="-128"/>
              </a:rPr>
              <a:t>compose.dev.yml</a:t>
            </a:r>
            <a:r>
              <a:rPr kumimoji="1" lang="en-US" altLang="ja-JP" sz="2000" dirty="0">
                <a:latin typeface="Meiryo UI" panose="020B0604030504040204" pitchFamily="50" charset="-128"/>
                <a:ea typeface="Meiryo UI" panose="020B0604030504040204" pitchFamily="50" charset="-128"/>
              </a:rPr>
              <a:t> </a:t>
            </a:r>
            <a:r>
              <a:rPr kumimoji="1" lang="en-US" altLang="ja-JP" sz="2000" dirty="0" err="1">
                <a:latin typeface="Meiryo UI" panose="020B0604030504040204" pitchFamily="50" charset="-128"/>
                <a:ea typeface="Meiryo UI" panose="020B0604030504040204" pitchFamily="50" charset="-128"/>
              </a:rPr>
              <a:t>ps</a:t>
            </a:r>
            <a:r>
              <a:rPr kumimoji="1" lang="en-US" altLang="ja-JP" sz="2000" dirty="0">
                <a:latin typeface="Meiryo UI" panose="020B0604030504040204" pitchFamily="50" charset="-128"/>
                <a:ea typeface="Meiryo UI" panose="020B0604030504040204" pitchFamily="50" charset="-128"/>
              </a:rPr>
              <a:t>			</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起動の確認</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IntelliJ IDEA</a:t>
            </a:r>
            <a:r>
              <a:rPr kumimoji="1" lang="ja-JP" altLang="en-US" sz="2000" dirty="0">
                <a:latin typeface="Meiryo UI" panose="020B0604030504040204" pitchFamily="50" charset="-128"/>
                <a:ea typeface="Meiryo UI" panose="020B0604030504040204" pitchFamily="50" charset="-128"/>
              </a:rPr>
              <a:t>でテストします。</a:t>
            </a:r>
            <a:r>
              <a:rPr kumimoji="1" lang="en-US" altLang="ja-JP" sz="2000" dirty="0">
                <a:latin typeface="Meiryo UI" panose="020B0604030504040204" pitchFamily="50" charset="-128"/>
                <a:ea typeface="Meiryo UI" panose="020B0604030504040204" pitchFamily="50" charset="-128"/>
              </a:rPr>
              <a:t>Windows</a:t>
            </a:r>
            <a:r>
              <a:rPr kumimoji="1" lang="ja-JP" altLang="en-US" sz="2000" dirty="0">
                <a:latin typeface="Meiryo UI" panose="020B0604030504040204" pitchFamily="50" charset="-128"/>
                <a:ea typeface="Meiryo UI" panose="020B0604030504040204" pitchFamily="50" charset="-128"/>
              </a:rPr>
              <a:t>であれば</a:t>
            </a:r>
            <a:r>
              <a:rPr kumimoji="1" lang="en-US" altLang="ja-JP" sz="2000" dirty="0">
                <a:latin typeface="Meiryo UI" panose="020B0604030504040204" pitchFamily="50" charset="-128"/>
                <a:ea typeface="Meiryo UI" panose="020B0604030504040204" pitchFamily="50" charset="-128"/>
              </a:rPr>
              <a:t>F9</a:t>
            </a:r>
            <a:r>
              <a:rPr kumimoji="1" lang="ja-JP" altLang="en-US" sz="2000" dirty="0">
                <a:latin typeface="Meiryo UI" panose="020B0604030504040204" pitchFamily="50" charset="-128"/>
                <a:ea typeface="Meiryo UI" panose="020B0604030504040204" pitchFamily="50" charset="-128"/>
              </a:rPr>
              <a:t>でテスト実行します。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73</a:t>
            </a:fld>
            <a:endParaRPr kumimoji="1" lang="ja-JP" altLang="en-US" dirty="0"/>
          </a:p>
        </p:txBody>
      </p:sp>
      <p:sp>
        <p:nvSpPr>
          <p:cNvPr id="7" name="Rectangle 3">
            <a:extLst>
              <a:ext uri="{FF2B5EF4-FFF2-40B4-BE49-F238E27FC236}">
                <a16:creationId xmlns:a16="http://schemas.microsoft.com/office/drawing/2014/main" id="{E9595EC9-8D54-4391-9C7E-39A5A9AF0BC2}"/>
              </a:ext>
            </a:extLst>
          </p:cNvPr>
          <p:cNvSpPr>
            <a:spLocks noChangeArrowheads="1"/>
          </p:cNvSpPr>
          <p:nvPr/>
        </p:nvSpPr>
        <p:spPr bwMode="auto">
          <a:xfrm>
            <a:off x="6306320" y="1410943"/>
            <a:ext cx="5169864" cy="258532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nablarch.fw.web.HttpResponse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nablarch.fw.web.RestMockHttpRequest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nablarch.test.core.http.SimpleRestTestSupport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org.junit.</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get(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一覧の取得</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OK</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5040108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17FA9A93-B6F0-4EC2-90FA-9E4D316D6BBC}"/>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D1F27833-AE19-4F7D-9561-C5E84969D8BF}"/>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src</a:t>
            </a:r>
            <a:r>
              <a:rPr kumimoji="1" lang="en-US" altLang="ja-JP" sz="2000" dirty="0">
                <a:highlight>
                  <a:srgbClr val="FFFF00"/>
                </a:highlight>
                <a:latin typeface="Meiryo UI" panose="020B0604030504040204" pitchFamily="50" charset="-128"/>
                <a:ea typeface="Meiryo UI" panose="020B0604030504040204" pitchFamily="50" charset="-128"/>
              </a:rPr>
              <a:t>/test/java</a:t>
            </a:r>
            <a:r>
              <a:rPr kumimoji="1" lang="ja-JP" altLang="en-US" sz="2000" dirty="0">
                <a:latin typeface="Meiryo UI" panose="020B0604030504040204" pitchFamily="50" charset="-128"/>
                <a:ea typeface="Meiryo UI" panose="020B0604030504040204" pitchFamily="50" charset="-128"/>
              </a:rPr>
              <a:t>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com.example.todo</a:t>
            </a:r>
            <a:r>
              <a:rPr kumimoji="1" lang="ja-JP" altLang="en-US" sz="2000" dirty="0">
                <a:highlight>
                  <a:srgbClr val="FFFF00"/>
                </a:highlight>
                <a:latin typeface="Meiryo UI" panose="020B0604030504040204" pitchFamily="50" charset="-128"/>
                <a:ea typeface="Meiryo UI" panose="020B0604030504040204" pitchFamily="50" charset="-128"/>
              </a:rPr>
              <a:t>パッケージ</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RestApiTest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SimpleRestTestSupport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を継承します。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最初のテストとして</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が想定しているパスと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HTTP</a:t>
            </a:r>
            <a:r>
              <a:rPr kumimoji="1" lang="ja-JP" altLang="en-US" sz="2000" dirty="0">
                <a:latin typeface="Meiryo UI" panose="020B0604030504040204" pitchFamily="50" charset="-128"/>
                <a:ea typeface="Meiryo UI" panose="020B0604030504040204" pitchFamily="50" charset="-128"/>
              </a:rPr>
              <a:t>メソッドで呼び出せるかをテストします。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を起動してテストします。</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起動は</a:t>
            </a: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 docker-compose -f docker/docker-</a:t>
            </a:r>
            <a:r>
              <a:rPr kumimoji="1" lang="en-US" altLang="ja-JP" sz="2000" dirty="0" err="1">
                <a:latin typeface="Meiryo UI" panose="020B0604030504040204" pitchFamily="50" charset="-128"/>
                <a:ea typeface="Meiryo UI" panose="020B0604030504040204" pitchFamily="50" charset="-128"/>
              </a:rPr>
              <a:t>compose.dev.yml</a:t>
            </a:r>
            <a:r>
              <a:rPr kumimoji="1" lang="en-US" altLang="ja-JP" sz="2000" dirty="0">
                <a:latin typeface="Meiryo UI" panose="020B0604030504040204" pitchFamily="50" charset="-128"/>
                <a:ea typeface="Meiryo UI" panose="020B0604030504040204" pitchFamily="50" charset="-128"/>
              </a:rPr>
              <a:t> up –d		</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起動</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 docker-compose -f docker/docker-</a:t>
            </a:r>
            <a:r>
              <a:rPr kumimoji="1" lang="en-US" altLang="ja-JP" sz="2000" dirty="0" err="1">
                <a:latin typeface="Meiryo UI" panose="020B0604030504040204" pitchFamily="50" charset="-128"/>
                <a:ea typeface="Meiryo UI" panose="020B0604030504040204" pitchFamily="50" charset="-128"/>
              </a:rPr>
              <a:t>compose.dev.yml</a:t>
            </a:r>
            <a:r>
              <a:rPr kumimoji="1" lang="en-US" altLang="ja-JP" sz="2000" dirty="0">
                <a:latin typeface="Meiryo UI" panose="020B0604030504040204" pitchFamily="50" charset="-128"/>
                <a:ea typeface="Meiryo UI" panose="020B0604030504040204" pitchFamily="50" charset="-128"/>
              </a:rPr>
              <a:t> </a:t>
            </a:r>
            <a:r>
              <a:rPr kumimoji="1" lang="en-US" altLang="ja-JP" sz="2000" dirty="0" err="1">
                <a:latin typeface="Meiryo UI" panose="020B0604030504040204" pitchFamily="50" charset="-128"/>
                <a:ea typeface="Meiryo UI" panose="020B0604030504040204" pitchFamily="50" charset="-128"/>
              </a:rPr>
              <a:t>ps</a:t>
            </a:r>
            <a:r>
              <a:rPr kumimoji="1" lang="en-US" altLang="ja-JP" sz="2000" dirty="0">
                <a:latin typeface="Meiryo UI" panose="020B0604030504040204" pitchFamily="50" charset="-128"/>
                <a:ea typeface="Meiryo UI" panose="020B0604030504040204" pitchFamily="50" charset="-128"/>
              </a:rPr>
              <a:t>			</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起動の確認</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IntelliJ IDEA</a:t>
            </a:r>
            <a:r>
              <a:rPr kumimoji="1" lang="ja-JP" altLang="en-US" sz="2000" dirty="0">
                <a:latin typeface="Meiryo UI" panose="020B0604030504040204" pitchFamily="50" charset="-128"/>
                <a:ea typeface="Meiryo UI" panose="020B0604030504040204" pitchFamily="50" charset="-128"/>
              </a:rPr>
              <a:t>でテストします。</a:t>
            </a:r>
            <a:r>
              <a:rPr kumimoji="1" lang="en-US" altLang="ja-JP" sz="2000" dirty="0">
                <a:latin typeface="Meiryo UI" panose="020B0604030504040204" pitchFamily="50" charset="-128"/>
                <a:ea typeface="Meiryo UI" panose="020B0604030504040204" pitchFamily="50" charset="-128"/>
              </a:rPr>
              <a:t>Windows</a:t>
            </a:r>
            <a:r>
              <a:rPr kumimoji="1" lang="ja-JP" altLang="en-US" sz="2000" dirty="0">
                <a:latin typeface="Meiryo UI" panose="020B0604030504040204" pitchFamily="50" charset="-128"/>
                <a:ea typeface="Meiryo UI" panose="020B0604030504040204" pitchFamily="50" charset="-128"/>
              </a:rPr>
              <a:t>であれば</a:t>
            </a:r>
            <a:r>
              <a:rPr kumimoji="1" lang="en-US" altLang="ja-JP" sz="2000" dirty="0">
                <a:latin typeface="Meiryo UI" panose="020B0604030504040204" pitchFamily="50" charset="-128"/>
                <a:ea typeface="Meiryo UI" panose="020B0604030504040204" pitchFamily="50" charset="-128"/>
              </a:rPr>
              <a:t>F9</a:t>
            </a:r>
            <a:r>
              <a:rPr kumimoji="1" lang="ja-JP" altLang="en-US" sz="2000" dirty="0">
                <a:latin typeface="Meiryo UI" panose="020B0604030504040204" pitchFamily="50" charset="-128"/>
                <a:ea typeface="Meiryo UI" panose="020B0604030504040204" pitchFamily="50" charset="-128"/>
              </a:rPr>
              <a:t>でテスト実行します。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74</a:t>
            </a:fld>
            <a:endParaRPr kumimoji="1" lang="ja-JP" altLang="en-US" dirty="0"/>
          </a:p>
        </p:txBody>
      </p:sp>
      <p:sp>
        <p:nvSpPr>
          <p:cNvPr id="15" name="Rectangle 3">
            <a:extLst>
              <a:ext uri="{FF2B5EF4-FFF2-40B4-BE49-F238E27FC236}">
                <a16:creationId xmlns:a16="http://schemas.microsoft.com/office/drawing/2014/main" id="{726EF21F-8DF8-4914-B643-6DE27FC444CE}"/>
              </a:ext>
            </a:extLst>
          </p:cNvPr>
          <p:cNvSpPr>
            <a:spLocks noChangeArrowheads="1"/>
          </p:cNvSpPr>
          <p:nvPr/>
        </p:nvSpPr>
        <p:spPr bwMode="auto">
          <a:xfrm>
            <a:off x="6306320" y="1410943"/>
            <a:ext cx="5169864" cy="258532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nablarch.fw.web.HttpResponse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nablarch.fw.web.RestMockHttpRequest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nablarch.test.core.http.SimpleRestTestSupport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org.junit.</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get(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一覧の取得</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OK</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8151798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JsonPath</a:t>
            </a:r>
            <a:r>
              <a:rPr kumimoji="1" lang="ja-JP" altLang="en-US" sz="2000" dirty="0">
                <a:latin typeface="Meiryo UI" panose="020B0604030504040204" pitchFamily="50" charset="-128"/>
                <a:ea typeface="Meiryo UI" panose="020B0604030504040204" pitchFamily="50" charset="-128"/>
              </a:rPr>
              <a:t>を利用して、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レスポンスとして返された</a:t>
            </a:r>
            <a:r>
              <a:rPr kumimoji="1" lang="en-US" altLang="ja-JP" sz="2000" dirty="0">
                <a:latin typeface="Meiryo UI" panose="020B0604030504040204" pitchFamily="50" charset="-128"/>
                <a:ea typeface="Meiryo UI" panose="020B0604030504040204" pitchFamily="50" charset="-128"/>
              </a:rPr>
              <a:t>JSON</a:t>
            </a:r>
            <a:r>
              <a:rPr kumimoji="1" lang="ja-JP" altLang="en-US" sz="2000" dirty="0">
                <a:latin typeface="Meiryo UI" panose="020B0604030504040204" pitchFamily="50" charset="-128"/>
                <a:ea typeface="Meiryo UI" panose="020B0604030504040204" pitchFamily="50" charset="-128"/>
              </a:rPr>
              <a:t>に対して次の検証をします。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ja-JP" altLang="en-US"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配列の要素数が</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である</a:t>
            </a:r>
          </a:p>
          <a:p>
            <a:pPr>
              <a:lnSpc>
                <a:spcPts val="3200"/>
              </a:lnSpc>
            </a:pPr>
            <a:r>
              <a:rPr kumimoji="1" lang="ja-JP" altLang="en-US" sz="2000" dirty="0">
                <a:latin typeface="Meiryo UI" panose="020B0604030504040204" pitchFamily="50" charset="-128"/>
                <a:ea typeface="Meiryo UI" panose="020B0604030504040204" pitchFamily="50" charset="-128"/>
              </a:rPr>
              <a:t>－ 配列の</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番目が、ダミーデータの</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番目の値と同じである</a:t>
            </a:r>
          </a:p>
          <a:p>
            <a:pPr>
              <a:lnSpc>
                <a:spcPts val="3200"/>
              </a:lnSpc>
            </a:pPr>
            <a:r>
              <a:rPr kumimoji="1" lang="ja-JP" altLang="en-US" sz="2000" dirty="0">
                <a:latin typeface="Meiryo UI" panose="020B0604030504040204" pitchFamily="50" charset="-128"/>
                <a:ea typeface="Meiryo UI" panose="020B0604030504040204" pitchFamily="50" charset="-128"/>
              </a:rPr>
              <a:t>－ 配列の</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番目が、ダミーデータの</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番目と値と同じである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JsonPath</a:t>
            </a:r>
            <a:r>
              <a:rPr kumimoji="1" lang="ja-JP" altLang="en-US" sz="2000" dirty="0">
                <a:latin typeface="Meiryo UI" panose="020B0604030504040204" pitchFamily="50" charset="-128"/>
                <a:ea typeface="Meiryo UI" panose="020B0604030504040204" pitchFamily="50" charset="-128"/>
              </a:rPr>
              <a:t>ではルート要素を</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で表します。</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テスト実行します。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レスポンスボディの検証</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75</a:t>
            </a:fld>
            <a:endParaRPr kumimoji="1" lang="ja-JP" altLang="en-US" dirty="0"/>
          </a:p>
        </p:txBody>
      </p:sp>
      <p:sp>
        <p:nvSpPr>
          <p:cNvPr id="2" name="Rectangle 1">
            <a:extLst>
              <a:ext uri="{FF2B5EF4-FFF2-40B4-BE49-F238E27FC236}">
                <a16:creationId xmlns:a16="http://schemas.microsoft.com/office/drawing/2014/main" id="{CD7235B2-25A6-4F51-82E9-E133777BC957}"/>
              </a:ext>
            </a:extLst>
          </p:cNvPr>
          <p:cNvSpPr>
            <a:spLocks noChangeArrowheads="1"/>
          </p:cNvSpPr>
          <p:nvPr/>
        </p:nvSpPr>
        <p:spPr bwMode="auto">
          <a:xfrm>
            <a:off x="6769916" y="959093"/>
            <a:ext cx="5152731" cy="4939814"/>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nablarch.fw.web.HttpResponse;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nablarch.fw.web.RestMockHttpRequest;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nablarch.test.core.http.SimpleRestTestSupport;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org.junit.Test;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com.jayway.jsonpath.matchers.JsonPathMatchers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org.hamcrest.MatcherAssert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org.hamcrest.Matchers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org.hamcrest.Matchers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hasSize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RestApiTest extends SimpleRestTestSupport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void RESTAPI</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RestMockHttpRequest request = get("/api/todos");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HttpResponse response = sendRequest(request);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assertStatusCode("ToDo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一覧の取得</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HttpResponse.Status.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OK</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response);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body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.getBodyString();</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hasSize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"$[0].id"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"$[0].text"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"$[0].completed"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true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en-US" altLang="ja-JP" sz="900" b="0" i="0" u="none" strike="noStrike" cap="none" normalizeH="0" baseline="0" dirty="0">
                <a:ln>
                  <a:noFill/>
                </a:ln>
                <a:solidFill>
                  <a:srgbClr val="067D17"/>
                </a:solidFill>
                <a:effectLst/>
                <a:latin typeface="Consolas" panose="020B0609020204030204" pitchFamily="49" charset="0"/>
                <a:ea typeface="JetBrains Mono"/>
              </a:rPr>
              <a:t>1</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en-US" altLang="ja-JP" sz="900" b="0" i="0" u="none" strike="noStrike" cap="none" normalizeH="0" baseline="0" dirty="0">
                <a:ln>
                  <a:noFill/>
                </a:ln>
                <a:solidFill>
                  <a:srgbClr val="067D17"/>
                </a:solidFill>
                <a:effectLst/>
                <a:latin typeface="Consolas" panose="020B0609020204030204" pitchFamily="49" charset="0"/>
                <a:ea typeface="JetBrains Mono"/>
              </a:rPr>
              <a:t>1</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en-US" altLang="ja-JP" sz="900" b="0" i="0" u="none" strike="noStrike" cap="none" normalizeH="0" baseline="0" dirty="0">
                <a:ln>
                  <a:noFill/>
                </a:ln>
                <a:solidFill>
                  <a:srgbClr val="067D17"/>
                </a:solidFill>
                <a:effectLst/>
                <a:latin typeface="Consolas" panose="020B0609020204030204" pitchFamily="49" charset="0"/>
                <a:ea typeface="JetBrains Mono"/>
              </a:rPr>
              <a:t>1</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37839379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D09DB351-6805-425F-9C94-E2AD0881DCCE}"/>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E25DE13C-6BBE-4D04-80B1-8A3FFB069D84}"/>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JsonPath</a:t>
            </a:r>
            <a:r>
              <a:rPr kumimoji="1" lang="ja-JP" altLang="en-US" sz="2000" dirty="0">
                <a:latin typeface="Meiryo UI" panose="020B0604030504040204" pitchFamily="50" charset="-128"/>
                <a:ea typeface="Meiryo UI" panose="020B0604030504040204" pitchFamily="50" charset="-128"/>
              </a:rPr>
              <a:t>を利用して、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レスポンスとして返された</a:t>
            </a:r>
            <a:r>
              <a:rPr kumimoji="1" lang="en-US" altLang="ja-JP" sz="2000" dirty="0">
                <a:latin typeface="Meiryo UI" panose="020B0604030504040204" pitchFamily="50" charset="-128"/>
                <a:ea typeface="Meiryo UI" panose="020B0604030504040204" pitchFamily="50" charset="-128"/>
              </a:rPr>
              <a:t>JSON</a:t>
            </a:r>
            <a:r>
              <a:rPr kumimoji="1" lang="ja-JP" altLang="en-US" sz="2000" dirty="0">
                <a:latin typeface="Meiryo UI" panose="020B0604030504040204" pitchFamily="50" charset="-128"/>
                <a:ea typeface="Meiryo UI" panose="020B0604030504040204" pitchFamily="50" charset="-128"/>
              </a:rPr>
              <a:t>に対して次の検証をします。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ja-JP" altLang="en-US"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配列の要素数が</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である</a:t>
            </a:r>
          </a:p>
          <a:p>
            <a:pPr>
              <a:lnSpc>
                <a:spcPts val="3200"/>
              </a:lnSpc>
            </a:pPr>
            <a:r>
              <a:rPr kumimoji="1" lang="ja-JP" altLang="en-US" sz="2000" dirty="0">
                <a:latin typeface="Meiryo UI" panose="020B0604030504040204" pitchFamily="50" charset="-128"/>
                <a:ea typeface="Meiryo UI" panose="020B0604030504040204" pitchFamily="50" charset="-128"/>
              </a:rPr>
              <a:t>－ 配列の</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番目が、ダミーデータの</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番目の値と同じである</a:t>
            </a:r>
          </a:p>
          <a:p>
            <a:pPr>
              <a:lnSpc>
                <a:spcPts val="3200"/>
              </a:lnSpc>
            </a:pPr>
            <a:r>
              <a:rPr kumimoji="1" lang="ja-JP" altLang="en-US" sz="2000" dirty="0">
                <a:latin typeface="Meiryo UI" panose="020B0604030504040204" pitchFamily="50" charset="-128"/>
                <a:ea typeface="Meiryo UI" panose="020B0604030504040204" pitchFamily="50" charset="-128"/>
              </a:rPr>
              <a:t>－ 配列の</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番目が、ダミーデータの</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番目と値と同じである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JsonPath</a:t>
            </a:r>
            <a:r>
              <a:rPr kumimoji="1" lang="ja-JP" altLang="en-US" sz="2000" dirty="0">
                <a:latin typeface="Meiryo UI" panose="020B0604030504040204" pitchFamily="50" charset="-128"/>
                <a:ea typeface="Meiryo UI" panose="020B0604030504040204" pitchFamily="50" charset="-128"/>
              </a:rPr>
              <a:t>ではルート要素を</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で表します。</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テスト実行します。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レスポンスボディの検証</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76</a:t>
            </a:fld>
            <a:endParaRPr kumimoji="1" lang="ja-JP" altLang="en-US" dirty="0"/>
          </a:p>
        </p:txBody>
      </p:sp>
      <p:sp>
        <p:nvSpPr>
          <p:cNvPr id="11" name="Rectangle 1">
            <a:extLst>
              <a:ext uri="{FF2B5EF4-FFF2-40B4-BE49-F238E27FC236}">
                <a16:creationId xmlns:a16="http://schemas.microsoft.com/office/drawing/2014/main" id="{B7F2F3C1-8F82-40CA-80DB-0132623EC570}"/>
              </a:ext>
            </a:extLst>
          </p:cNvPr>
          <p:cNvSpPr>
            <a:spLocks noChangeArrowheads="1"/>
          </p:cNvSpPr>
          <p:nvPr/>
        </p:nvSpPr>
        <p:spPr bwMode="auto">
          <a:xfrm>
            <a:off x="6769916" y="950704"/>
            <a:ext cx="5152731" cy="4939814"/>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nablarch.fw.web.HttpResponse;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nablarch.fw.web.RestMockHttpRequest;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nablarch.test.core.http.SimpleRestTestSupport;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org.junit.Test;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com.jayway.jsonpath.matchers.JsonPathMatchers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org.hamcrest.MatcherAssert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org.hamcrest.Matchers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org.hamcrest.Matchers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hasSize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RestApiTest extends SimpleRestTestSupport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void RESTAPI</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RestMockHttpRequest request = get("/api/todos");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HttpResponse response = sendRequest(request);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assertStatusCode("ToDo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一覧の取得</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HttpResponse.Status.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OK</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response);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body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.getBodyString();</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hasSize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"$[0].id"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"$[0].text"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"$[0].completed"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true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en-US" altLang="ja-JP" sz="900" b="0" i="0" u="none" strike="noStrike" cap="none" normalizeH="0" baseline="0" dirty="0">
                <a:ln>
                  <a:noFill/>
                </a:ln>
                <a:solidFill>
                  <a:srgbClr val="067D17"/>
                </a:solidFill>
                <a:effectLst/>
                <a:latin typeface="Consolas" panose="020B0609020204030204" pitchFamily="49" charset="0"/>
                <a:ea typeface="JetBrains Mono"/>
              </a:rPr>
              <a:t>1</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en-US" altLang="ja-JP" sz="900" b="0" i="0" u="none" strike="noStrike" cap="none" normalizeH="0" baseline="0" dirty="0">
                <a:ln>
                  <a:noFill/>
                </a:ln>
                <a:solidFill>
                  <a:srgbClr val="067D17"/>
                </a:solidFill>
                <a:effectLst/>
                <a:latin typeface="Consolas" panose="020B0609020204030204" pitchFamily="49" charset="0"/>
                <a:ea typeface="JetBrains Mono"/>
              </a:rPr>
              <a:t>1</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en-US" altLang="ja-JP" sz="900" b="0" i="0" u="none" strike="noStrike" cap="none" normalizeH="0" baseline="0" dirty="0">
                <a:ln>
                  <a:noFill/>
                </a:ln>
                <a:solidFill>
                  <a:srgbClr val="067D17"/>
                </a:solidFill>
                <a:effectLst/>
                <a:latin typeface="Consolas" panose="020B0609020204030204" pitchFamily="49" charset="0"/>
                <a:ea typeface="JetBrains Mono"/>
              </a:rPr>
              <a:t>1</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29609491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ドキュメントに記述したレスポンスの定義と、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実際のレスポンスの内容が一致しているか検証します。</a:t>
            </a:r>
          </a:p>
          <a:p>
            <a:pPr>
              <a:lnSpc>
                <a:spcPts val="3200"/>
              </a:lnSpc>
            </a:pP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によりフロントエンドと</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の</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認識を合わせているため、この検証は重要です。</a:t>
            </a:r>
          </a:p>
          <a:p>
            <a:pPr>
              <a:lnSpc>
                <a:spcPts val="3200"/>
              </a:lnSpc>
            </a:pPr>
            <a:endParaRPr kumimoji="1" lang="ja-JP" altLang="en-US"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ドキュメントの解析や検証ができる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OpenAPI4J</a:t>
            </a:r>
            <a:r>
              <a:rPr kumimoji="1" lang="ja-JP" altLang="en-US" sz="2000" dirty="0">
                <a:latin typeface="Meiryo UI" panose="020B0604030504040204" pitchFamily="50" charset="-128"/>
                <a:ea typeface="Meiryo UI" panose="020B0604030504040204" pitchFamily="50" charset="-128"/>
              </a:rPr>
              <a:t>を使用します。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OpenAPI4J</a:t>
            </a:r>
            <a:r>
              <a:rPr kumimoji="1" lang="ja-JP" altLang="en-US" sz="2000" dirty="0">
                <a:latin typeface="Meiryo UI" panose="020B0604030504040204" pitchFamily="50" charset="-128"/>
                <a:ea typeface="Meiryo UI" panose="020B0604030504040204" pitchFamily="50" charset="-128"/>
              </a:rPr>
              <a:t>を使用してレスポンス検証用の</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0" lang="ja-JP" altLang="ja-JP" sz="2000" b="0" i="0" u="none" strike="noStrike" cap="none" normalizeH="0" baseline="0" dirty="0">
                <a:ln>
                  <a:noFill/>
                </a:ln>
                <a:solidFill>
                  <a:srgbClr val="080808"/>
                </a:solidFill>
                <a:effectLst/>
                <a:latin typeface="Arial Unicode MS"/>
                <a:ea typeface="JetBrains Mono"/>
              </a:rPr>
              <a:t>OpenApiValidator</a:t>
            </a:r>
            <a:r>
              <a:rPr kumimoji="1" lang="ja-JP" altLang="en-US" sz="2000" b="0" i="0" u="none" strike="noStrike" cap="none" normalizeH="0" baseline="0" dirty="0">
                <a:ln>
                  <a:noFill/>
                </a:ln>
                <a:solidFill>
                  <a:srgbClr val="080808"/>
                </a:solidFill>
                <a:effectLst/>
                <a:latin typeface="Meiryo UI" panose="020B0604030504040204" pitchFamily="50" charset="-128"/>
                <a:ea typeface="Meiryo UI" panose="020B0604030504040204" pitchFamily="50" charset="-128"/>
              </a:rPr>
              <a:t>を提供しているので、</a:t>
            </a:r>
            <a:endParaRPr kumimoji="1" lang="en-US" altLang="ja-JP" sz="2000" b="0" i="0" u="none" strike="noStrike" cap="none" normalizeH="0" baseline="0" dirty="0">
              <a:ln>
                <a:noFill/>
              </a:ln>
              <a:solidFill>
                <a:srgbClr val="080808"/>
              </a:solidFill>
              <a:effectLst/>
              <a:latin typeface="Meiryo UI" panose="020B0604030504040204" pitchFamily="50" charset="-128"/>
              <a:ea typeface="Meiryo UI" panose="020B0604030504040204" pitchFamily="50" charset="-128"/>
            </a:endParaRPr>
          </a:p>
          <a:p>
            <a:pPr>
              <a:lnSpc>
                <a:spcPts val="3200"/>
              </a:lnSpc>
            </a:pPr>
            <a:r>
              <a:rPr kumimoji="1" lang="ja-JP" altLang="en-US" sz="2000" dirty="0">
                <a:solidFill>
                  <a:srgbClr val="080808"/>
                </a:solidFill>
                <a:latin typeface="Meiryo UI" panose="020B0604030504040204" pitchFamily="50" charset="-128"/>
                <a:ea typeface="Meiryo UI" panose="020B0604030504040204" pitchFamily="50" charset="-128"/>
              </a:rPr>
              <a:t>それを使ってテストします。</a:t>
            </a:r>
            <a:endParaRPr kumimoji="1" lang="ja-JP" altLang="en-US"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テスト実行します。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OpenAPI</a:t>
            </a:r>
            <a:r>
              <a:rPr kumimoji="1" lang="ja-JP" altLang="en-US" sz="2800" b="1" dirty="0">
                <a:latin typeface="Meiryo UI" panose="020B0604030504040204" pitchFamily="50" charset="-128"/>
                <a:ea typeface="Meiryo UI" panose="020B0604030504040204" pitchFamily="50" charset="-128"/>
              </a:rPr>
              <a:t>による型の検証</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77</a:t>
            </a:fld>
            <a:endParaRPr kumimoji="1" lang="ja-JP" altLang="en-US" dirty="0"/>
          </a:p>
        </p:txBody>
      </p:sp>
      <p:sp>
        <p:nvSpPr>
          <p:cNvPr id="10" name="Rectangle 1">
            <a:extLst>
              <a:ext uri="{FF2B5EF4-FFF2-40B4-BE49-F238E27FC236}">
                <a16:creationId xmlns:a16="http://schemas.microsoft.com/office/drawing/2014/main" id="{D44D6392-4AE1-45DA-B0C2-E688E6F713E2}"/>
              </a:ext>
            </a:extLst>
          </p:cNvPr>
          <p:cNvSpPr>
            <a:spLocks noChangeArrowheads="1"/>
          </p:cNvSpPr>
          <p:nvPr/>
        </p:nvSpPr>
        <p:spPr bwMode="auto">
          <a:xfrm>
            <a:off x="6308521" y="334107"/>
            <a:ext cx="5631780" cy="6186309"/>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com.example.openapi.OpenApiValidator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nablarch.fw.web.HttpResponse;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nablarch.fw.web.RestMockHttpRequest;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nablarch.test.core.http.SimpleRestTestSupport;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org.junit.Test;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org.openapi4j.core.validation.ValidationException;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java.nio.file.Paths;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static com.jayway.jsonpath.matchers.JsonPathMatchers.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static org.hamcrest.MatcherAssert.</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static org.hamcrest.Matchers.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static org.hamcrest.Matchers.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hasSize</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RestApiTest extends SimpleRestTestSupport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void RESTAPI</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ValidationException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RestMockHttpRequest request = get("/api/todos");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HttpResponse response = sendRequest(request);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assertStatusCode("ToDo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一覧の取得</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HttpResponse.Status.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OK</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response);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String body = response.getBodyString();</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hasSize</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(2)));</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("$[0].id",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(2001)));</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("$[0].text",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("$[0].completed",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(true)));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("$[1].id",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(2002)));</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("$[1].text",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("$[1].completed",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(false)));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"getTodos"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28157059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154F0500-7710-4E1C-A367-EEA21498CCB1}"/>
              </a:ext>
            </a:extLst>
          </p:cNvPr>
          <p:cNvSpPr/>
          <p:nvPr/>
        </p:nvSpPr>
        <p:spPr>
          <a:xfrm>
            <a:off x="0" y="41945"/>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ドキュメントに記述したレスポンスの定義と、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実際のレスポンスの内容が一致しているか検証します。</a:t>
            </a:r>
          </a:p>
          <a:p>
            <a:pPr>
              <a:lnSpc>
                <a:spcPts val="3200"/>
              </a:lnSpc>
            </a:pP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によりフロントエンドと</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の</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認識を合わせているため、この検証は重要です。</a:t>
            </a:r>
          </a:p>
          <a:p>
            <a:pPr>
              <a:lnSpc>
                <a:spcPts val="3200"/>
              </a:lnSpc>
            </a:pPr>
            <a:endParaRPr kumimoji="1" lang="ja-JP" altLang="en-US"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ドキュメントの解析や検証ができる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OpenAPI4J</a:t>
            </a:r>
            <a:r>
              <a:rPr kumimoji="1" lang="ja-JP" altLang="en-US" sz="2000" dirty="0">
                <a:latin typeface="Meiryo UI" panose="020B0604030504040204" pitchFamily="50" charset="-128"/>
                <a:ea typeface="Meiryo UI" panose="020B0604030504040204" pitchFamily="50" charset="-128"/>
              </a:rPr>
              <a:t>を使用します。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OpenAPI4J</a:t>
            </a:r>
            <a:r>
              <a:rPr kumimoji="1" lang="ja-JP" altLang="en-US" sz="2000" dirty="0">
                <a:latin typeface="Meiryo UI" panose="020B0604030504040204" pitchFamily="50" charset="-128"/>
                <a:ea typeface="Meiryo UI" panose="020B0604030504040204" pitchFamily="50" charset="-128"/>
              </a:rPr>
              <a:t>を使用してレスポンス検証用の</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0" lang="ja-JP" altLang="ja-JP" sz="2000" b="0" i="0" u="none" strike="noStrike" cap="none" normalizeH="0" baseline="0" dirty="0">
                <a:ln>
                  <a:noFill/>
                </a:ln>
                <a:solidFill>
                  <a:srgbClr val="080808"/>
                </a:solidFill>
                <a:effectLst/>
                <a:latin typeface="Arial Unicode MS"/>
                <a:ea typeface="JetBrains Mono"/>
              </a:rPr>
              <a:t>OpenApiValidator</a:t>
            </a:r>
            <a:r>
              <a:rPr kumimoji="1" lang="ja-JP" altLang="en-US" sz="2000" b="0" i="0" u="none" strike="noStrike" cap="none" normalizeH="0" baseline="0" dirty="0">
                <a:ln>
                  <a:noFill/>
                </a:ln>
                <a:solidFill>
                  <a:srgbClr val="080808"/>
                </a:solidFill>
                <a:effectLst/>
                <a:latin typeface="Meiryo UI" panose="020B0604030504040204" pitchFamily="50" charset="-128"/>
                <a:ea typeface="Meiryo UI" panose="020B0604030504040204" pitchFamily="50" charset="-128"/>
              </a:rPr>
              <a:t>を提供しているので、</a:t>
            </a:r>
            <a:endParaRPr kumimoji="1" lang="en-US" altLang="ja-JP" sz="2000" b="0" i="0" u="none" strike="noStrike" cap="none" normalizeH="0" baseline="0" dirty="0">
              <a:ln>
                <a:noFill/>
              </a:ln>
              <a:solidFill>
                <a:srgbClr val="080808"/>
              </a:solidFill>
              <a:effectLst/>
              <a:latin typeface="Meiryo UI" panose="020B0604030504040204" pitchFamily="50" charset="-128"/>
              <a:ea typeface="Meiryo UI" panose="020B0604030504040204" pitchFamily="50" charset="-128"/>
            </a:endParaRPr>
          </a:p>
          <a:p>
            <a:pPr>
              <a:lnSpc>
                <a:spcPts val="3200"/>
              </a:lnSpc>
            </a:pPr>
            <a:r>
              <a:rPr kumimoji="1" lang="ja-JP" altLang="en-US" sz="2000" dirty="0">
                <a:solidFill>
                  <a:srgbClr val="080808"/>
                </a:solidFill>
                <a:latin typeface="Meiryo UI" panose="020B0604030504040204" pitchFamily="50" charset="-128"/>
                <a:ea typeface="Meiryo UI" panose="020B0604030504040204" pitchFamily="50" charset="-128"/>
              </a:rPr>
              <a:t>それを使ってテストします。</a:t>
            </a:r>
            <a:endParaRPr kumimoji="1" lang="ja-JP" altLang="en-US"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テスト実行します。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OpenAPI</a:t>
            </a:r>
            <a:r>
              <a:rPr kumimoji="1" lang="ja-JP" altLang="en-US" sz="2800" b="1" dirty="0">
                <a:latin typeface="Meiryo UI" panose="020B0604030504040204" pitchFamily="50" charset="-128"/>
                <a:ea typeface="Meiryo UI" panose="020B0604030504040204" pitchFamily="50" charset="-128"/>
              </a:rPr>
              <a:t>による型の検証</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78</a:t>
            </a:fld>
            <a:endParaRPr kumimoji="1" lang="ja-JP" altLang="en-US" dirty="0"/>
          </a:p>
        </p:txBody>
      </p:sp>
      <p:sp>
        <p:nvSpPr>
          <p:cNvPr id="11" name="Rectangle 1">
            <a:extLst>
              <a:ext uri="{FF2B5EF4-FFF2-40B4-BE49-F238E27FC236}">
                <a16:creationId xmlns:a16="http://schemas.microsoft.com/office/drawing/2014/main" id="{B38D4E8E-D361-49F1-A9B5-1C51A3521FEC}"/>
              </a:ext>
            </a:extLst>
          </p:cNvPr>
          <p:cNvSpPr>
            <a:spLocks noChangeArrowheads="1"/>
          </p:cNvSpPr>
          <p:nvPr/>
        </p:nvSpPr>
        <p:spPr bwMode="auto">
          <a:xfrm>
            <a:off x="6308521" y="334107"/>
            <a:ext cx="5631780" cy="6186309"/>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com.example.openapi.OpenApiValidator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nablarch.fw.web.HttpResponse;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nablarch.fw.web.RestMockHttpRequest;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nablarch.test.core.http.SimpleRestTestSupport;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org.junit.Test;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org.openapi4j.core.validation.ValidationException;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java.nio.file.Paths;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static com.jayway.jsonpath.matchers.JsonPathMatchers.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static org.hamcrest.MatcherAssert.</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static org.hamcrest.Matchers.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static org.hamcrest.Matchers.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hasSize</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RestApiTest extends SimpleRestTestSupport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void RESTAPI</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ValidationException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RestMockHttpRequest request = get("/api/todos");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HttpResponse response = sendRequest(request);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assertStatusCode("ToDo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一覧の取得</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HttpResponse.Status.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OK</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response);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String body = response.getBodyString();</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hasSize</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(2)));</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("$[0].id",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(2001)));</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("$[0].text",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("$[0].completed",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(true)));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("$[1].id",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(2002)));</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("$[1].text",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("$[1].completed",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(false)));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"getTodos"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
        <p:nvSpPr>
          <p:cNvPr id="5" name="テキスト ボックス 4">
            <a:extLst>
              <a:ext uri="{FF2B5EF4-FFF2-40B4-BE49-F238E27FC236}">
                <a16:creationId xmlns:a16="http://schemas.microsoft.com/office/drawing/2014/main" id="{45FAC427-04E5-4F5E-974D-2F403727E60D}"/>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Tree>
    <p:extLst>
      <p:ext uri="{BB962C8B-B14F-4D97-AF65-F5344CB8AC3E}">
        <p14:creationId xmlns:p14="http://schemas.microsoft.com/office/powerpoint/2010/main" val="24890598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27270"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infrastructure</a:t>
            </a:r>
            <a:r>
              <a:rPr kumimoji="1" lang="ja-JP" altLang="en-US" sz="2800" b="1" dirty="0">
                <a:latin typeface="Meiryo UI" panose="020B0604030504040204" pitchFamily="50" charset="-128"/>
                <a:ea typeface="Meiryo UI" panose="020B0604030504040204" pitchFamily="50" charset="-128"/>
              </a:rPr>
              <a:t>パッケージの作成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79</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1893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ハンズオンの題材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を管理するためのサービスを提供する</a:t>
            </a: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アプリ</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D5EF0F3D-D28D-47CA-9889-199CDD008156}"/>
              </a:ext>
            </a:extLst>
          </p:cNvPr>
          <p:cNvSpPr txBox="1"/>
          <p:nvPr/>
        </p:nvSpPr>
        <p:spPr>
          <a:xfrm>
            <a:off x="11131199" y="169054"/>
            <a:ext cx="944867"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Demo</a:t>
            </a:r>
          </a:p>
        </p:txBody>
      </p:sp>
      <p:pic>
        <p:nvPicPr>
          <p:cNvPr id="2" name="図 1">
            <a:extLst>
              <a:ext uri="{FF2B5EF4-FFF2-40B4-BE49-F238E27FC236}">
                <a16:creationId xmlns:a16="http://schemas.microsoft.com/office/drawing/2014/main" id="{9491B20E-DB89-48E3-923F-349D695C9291}"/>
              </a:ext>
            </a:extLst>
          </p:cNvPr>
          <p:cNvPicPr>
            <a:picLocks noChangeAspect="1"/>
          </p:cNvPicPr>
          <p:nvPr/>
        </p:nvPicPr>
        <p:blipFill>
          <a:blip r:embed="rId3"/>
          <a:stretch>
            <a:fillRect/>
          </a:stretch>
        </p:blipFill>
        <p:spPr>
          <a:xfrm>
            <a:off x="1060800" y="2280489"/>
            <a:ext cx="10070399" cy="4075861"/>
          </a:xfrm>
          <a:prstGeom prst="rect">
            <a:avLst/>
          </a:prstGeom>
        </p:spPr>
      </p:pic>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8</a:t>
            </a:fld>
            <a:endParaRPr kumimoji="1" lang="ja-JP" altLang="en-US"/>
          </a:p>
        </p:txBody>
      </p:sp>
    </p:spTree>
    <p:extLst>
      <p:ext uri="{BB962C8B-B14F-4D97-AF65-F5344CB8AC3E}">
        <p14:creationId xmlns:p14="http://schemas.microsoft.com/office/powerpoint/2010/main" val="29689851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ダミーデータを実際に</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から取得したデータに変更します。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JdbcTodoRepository</a:t>
            </a:r>
            <a:r>
              <a:rPr kumimoji="1" lang="ja-JP" altLang="en-US" sz="2800" b="1" dirty="0">
                <a:latin typeface="Meiryo UI" panose="020B0604030504040204" pitchFamily="50" charset="-128"/>
                <a:ea typeface="Meiryo UI" panose="020B0604030504040204" pitchFamily="50" charset="-128"/>
              </a:rPr>
              <a:t>クラスの変更</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80</a:t>
            </a:fld>
            <a:endParaRPr kumimoji="1" lang="ja-JP" altLang="en-US"/>
          </a:p>
        </p:txBody>
      </p:sp>
      <p:sp>
        <p:nvSpPr>
          <p:cNvPr id="7" name="Rectangle 1">
            <a:extLst>
              <a:ext uri="{FF2B5EF4-FFF2-40B4-BE49-F238E27FC236}">
                <a16:creationId xmlns:a16="http://schemas.microsoft.com/office/drawing/2014/main" id="{E848CB4F-496F-43B1-8AA2-28FB34BF40D8}"/>
              </a:ext>
            </a:extLst>
          </p:cNvPr>
          <p:cNvSpPr>
            <a:spLocks noChangeArrowheads="1"/>
          </p:cNvSpPr>
          <p:nvPr/>
        </p:nvSpPr>
        <p:spPr bwMode="auto">
          <a:xfrm>
            <a:off x="5410898" y="2067088"/>
            <a:ext cx="6209745" cy="272382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com.example.todo.infrastructure;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com.example.todo.application.TodoRepository;</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com.example.todo.domain.*;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java.util.List;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JdbcTodoRepository implements TodoRepository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@Override</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2001L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2002L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INCOMPLETE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0168139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のデータベースアクセスは</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つの方法があります。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JDBC</a:t>
            </a:r>
            <a:r>
              <a:rPr kumimoji="1" lang="ja-JP" altLang="en-US" sz="2000" dirty="0">
                <a:latin typeface="Meiryo UI" panose="020B0604030504040204" pitchFamily="50" charset="-128"/>
                <a:ea typeface="Meiryo UI" panose="020B0604030504040204" pitchFamily="50" charset="-128"/>
                <a:hlinkClick r:id="rId3"/>
              </a:rPr>
              <a:t>ラッパー</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JDBC</a:t>
            </a:r>
            <a:r>
              <a:rPr kumimoji="1" lang="ja-JP" altLang="en-US" sz="2000" dirty="0">
                <a:latin typeface="Meiryo UI" panose="020B0604030504040204" pitchFamily="50" charset="-128"/>
                <a:ea typeface="Meiryo UI" panose="020B0604030504040204" pitchFamily="50" charset="-128"/>
              </a:rPr>
              <a:t>に機能追加。</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a:t>
            </a:r>
            <a:r>
              <a:rPr kumimoji="1" lang="en-US" altLang="ja-JP" sz="2000" dirty="0">
                <a:latin typeface="Meiryo UI" panose="020B0604030504040204" pitchFamily="50" charset="-128"/>
                <a:ea typeface="Meiryo UI" panose="020B0604030504040204" pitchFamily="50" charset="-128"/>
              </a:rPr>
              <a:t>Bean</a:t>
            </a:r>
            <a:r>
              <a:rPr kumimoji="1" lang="ja-JP" altLang="en-US" sz="2000" dirty="0">
                <a:latin typeface="Meiryo UI" panose="020B0604030504040204" pitchFamily="50" charset="-128"/>
                <a:ea typeface="Meiryo UI" panose="020B0604030504040204" pitchFamily="50" charset="-128"/>
              </a:rPr>
              <a:t>のバインド、条件や</a:t>
            </a:r>
            <a:r>
              <a:rPr kumimoji="1" lang="en-US" altLang="ja-JP" sz="2000" dirty="0">
                <a:latin typeface="Meiryo UI" panose="020B0604030504040204" pitchFamily="50" charset="-128"/>
                <a:ea typeface="Meiryo UI" panose="020B0604030504040204" pitchFamily="50" charset="-128"/>
              </a:rPr>
              <a:t>IN</a:t>
            </a:r>
            <a:r>
              <a:rPr kumimoji="1" lang="ja-JP" altLang="en-US" sz="2000" dirty="0">
                <a:latin typeface="Meiryo UI" panose="020B0604030504040204" pitchFamily="50" charset="-128"/>
                <a:ea typeface="Meiryo UI" panose="020B0604030504040204" pitchFamily="50" charset="-128"/>
              </a:rPr>
              <a:t>句の動的な構築など。</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hlinkClick r:id="rId4"/>
              </a:rPr>
              <a:t>ユニバーサル</a:t>
            </a:r>
            <a:r>
              <a:rPr kumimoji="1" lang="en-US" altLang="ja-JP" sz="2000" dirty="0">
                <a:latin typeface="Meiryo UI" panose="020B0604030504040204" pitchFamily="50" charset="-128"/>
                <a:ea typeface="Meiryo UI" panose="020B0604030504040204" pitchFamily="50" charset="-128"/>
                <a:hlinkClick r:id="rId4"/>
              </a:rPr>
              <a:t>DAO</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JDBC</a:t>
            </a:r>
            <a:r>
              <a:rPr kumimoji="1" lang="ja-JP" altLang="en-US" sz="2000" dirty="0">
                <a:latin typeface="Meiryo UI" panose="020B0604030504040204" pitchFamily="50" charset="-128"/>
                <a:ea typeface="Meiryo UI" panose="020B0604030504040204" pitchFamily="50" charset="-128"/>
              </a:rPr>
              <a:t>ラッパーの機能に簡易的な</a:t>
            </a:r>
            <a:r>
              <a:rPr kumimoji="1" lang="en-US" altLang="ja-JP" sz="2000" dirty="0">
                <a:latin typeface="Meiryo UI" panose="020B0604030504040204" pitchFamily="50" charset="-128"/>
                <a:ea typeface="Meiryo UI" panose="020B0604030504040204" pitchFamily="50" charset="-128"/>
              </a:rPr>
              <a:t>O/R</a:t>
            </a:r>
            <a:r>
              <a:rPr kumimoji="1" lang="ja-JP" altLang="en-US" sz="2000" dirty="0">
                <a:latin typeface="Meiryo UI" panose="020B0604030504040204" pitchFamily="50" charset="-128"/>
                <a:ea typeface="Meiryo UI" panose="020B0604030504040204" pitchFamily="50" charset="-128"/>
              </a:rPr>
              <a:t>マッパーを追加。</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JPA</a:t>
            </a:r>
            <a:r>
              <a:rPr kumimoji="1" lang="ja-JP" altLang="en-US" sz="2000" dirty="0">
                <a:latin typeface="Meiryo UI" panose="020B0604030504040204" pitchFamily="50" charset="-128"/>
                <a:ea typeface="Meiryo UI" panose="020B0604030504040204" pitchFamily="50" charset="-128"/>
              </a:rPr>
              <a:t>アノテーションを付けた</a:t>
            </a:r>
            <a:r>
              <a:rPr kumimoji="1" lang="en-US" altLang="ja-JP" sz="2000" dirty="0">
                <a:latin typeface="Meiryo UI" panose="020B0604030504040204" pitchFamily="50" charset="-128"/>
                <a:ea typeface="Meiryo UI" panose="020B0604030504040204" pitchFamily="50" charset="-128"/>
              </a:rPr>
              <a:t>Entity</a:t>
            </a:r>
            <a:r>
              <a:rPr kumimoji="1" lang="ja-JP" altLang="en-US" sz="2000" dirty="0">
                <a:latin typeface="Meiryo UI" panose="020B0604030504040204" pitchFamily="50" charset="-128"/>
                <a:ea typeface="Meiryo UI" panose="020B0604030504040204" pitchFamily="50" charset="-128"/>
              </a:rPr>
              <a:t>で単純な</a:t>
            </a:r>
            <a:r>
              <a:rPr kumimoji="1" lang="en-US" altLang="ja-JP" sz="2000" dirty="0">
                <a:latin typeface="Meiryo UI" panose="020B0604030504040204" pitchFamily="50" charset="-128"/>
                <a:ea typeface="Meiryo UI" panose="020B0604030504040204" pitchFamily="50" charset="-128"/>
              </a:rPr>
              <a:t>CRUD</a:t>
            </a:r>
            <a:r>
              <a:rPr kumimoji="1" lang="ja-JP" altLang="en-US" sz="2000" dirty="0">
                <a:latin typeface="Meiryo UI" panose="020B0604030504040204" pitchFamily="50" charset="-128"/>
                <a:ea typeface="Meiryo UI" panose="020B0604030504040204" pitchFamily="50" charset="-128"/>
              </a:rPr>
              <a:t>、検索結果を</a:t>
            </a:r>
            <a:r>
              <a:rPr kumimoji="1" lang="en-US" altLang="ja-JP" sz="2000" dirty="0">
                <a:latin typeface="Meiryo UI" panose="020B0604030504040204" pitchFamily="50" charset="-128"/>
                <a:ea typeface="Meiryo UI" panose="020B0604030504040204" pitchFamily="50" charset="-128"/>
              </a:rPr>
              <a:t>Bean</a:t>
            </a:r>
            <a:r>
              <a:rPr kumimoji="1" lang="ja-JP" altLang="en-US" sz="2000" dirty="0">
                <a:latin typeface="Meiryo UI" panose="020B0604030504040204" pitchFamily="50" charset="-128"/>
                <a:ea typeface="Meiryo UI" panose="020B0604030504040204" pitchFamily="50" charset="-128"/>
              </a:rPr>
              <a:t>にマッピング、遅延ロードなど。</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関連はサポートなし。</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で簡単に実現できない場合は</a:t>
            </a:r>
            <a:r>
              <a:rPr kumimoji="1" lang="en-US" altLang="ja-JP" sz="2000" dirty="0">
                <a:latin typeface="Meiryo UI" panose="020B0604030504040204" pitchFamily="50" charset="-128"/>
                <a:ea typeface="Meiryo UI" panose="020B0604030504040204" pitchFamily="50" charset="-128"/>
              </a:rPr>
              <a:t>JDBC</a:t>
            </a:r>
            <a:r>
              <a:rPr kumimoji="1" lang="ja-JP" altLang="en-US" sz="2000" dirty="0">
                <a:latin typeface="Meiryo UI" panose="020B0604030504040204" pitchFamily="50" charset="-128"/>
                <a:ea typeface="Meiryo UI" panose="020B0604030504040204" pitchFamily="50" charset="-128"/>
              </a:rPr>
              <a:t>ラッパーを使います。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データベースアクセス</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81</a:t>
            </a:fld>
            <a:endParaRPr kumimoji="1" lang="ja-JP" altLang="en-US"/>
          </a:p>
        </p:txBody>
      </p:sp>
    </p:spTree>
    <p:extLst>
      <p:ext uri="{BB962C8B-B14F-4D97-AF65-F5344CB8AC3E}">
        <p14:creationId xmlns:p14="http://schemas.microsoft.com/office/powerpoint/2010/main" val="18883721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27270"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infrastructure</a:t>
            </a:r>
            <a:r>
              <a:rPr kumimoji="1" lang="ja-JP" altLang="en-US" sz="2800" b="1" dirty="0">
                <a:latin typeface="Meiryo UI" panose="020B0604030504040204" pitchFamily="50" charset="-128"/>
                <a:ea typeface="Meiryo UI" panose="020B0604030504040204" pitchFamily="50" charset="-128"/>
              </a:rPr>
              <a:t>パッケージの変更</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82</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59679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TodoEntity</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を確認します。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TodoEntity</a:t>
            </a:r>
            <a:r>
              <a:rPr kumimoji="1" lang="ja-JP" altLang="en-US" sz="2800" b="1" dirty="0">
                <a:latin typeface="Meiryo UI" panose="020B0604030504040204" pitchFamily="50" charset="-128"/>
                <a:ea typeface="Meiryo UI" panose="020B0604030504040204" pitchFamily="50" charset="-128"/>
              </a:rPr>
              <a:t>クラスの確認</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83</a:t>
            </a:fld>
            <a:endParaRPr kumimoji="1" lang="ja-JP" altLang="en-US"/>
          </a:p>
        </p:txBody>
      </p:sp>
      <p:sp>
        <p:nvSpPr>
          <p:cNvPr id="5" name="Rectangle 1">
            <a:extLst>
              <a:ext uri="{FF2B5EF4-FFF2-40B4-BE49-F238E27FC236}">
                <a16:creationId xmlns:a16="http://schemas.microsoft.com/office/drawing/2014/main" id="{0413F122-6F03-42AF-AE17-D9A9B1786C28}"/>
              </a:ext>
            </a:extLst>
          </p:cNvPr>
          <p:cNvSpPr>
            <a:spLocks noChangeArrowheads="1"/>
          </p:cNvSpPr>
          <p:nvPr/>
        </p:nvSpPr>
        <p:spPr bwMode="auto">
          <a:xfrm>
            <a:off x="6317266" y="2097616"/>
            <a:ext cx="2843511" cy="300082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com.example.todo.infrastructure.entity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javax.persistence.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@Entity</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@Table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(name =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@Access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AccessType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FIELD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@Id</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Boolean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en-US" altLang="ja-JP" sz="900" b="0" i="0" u="none" strike="noStrike" cap="none" normalizeH="0" baseline="0" dirty="0">
                <a:ln>
                  <a:noFill/>
                </a:ln>
                <a:solidFill>
                  <a:srgbClr val="0033B3"/>
                </a:solidFill>
                <a:effectLst/>
                <a:latin typeface="Consolas" panose="020B0609020204030204" pitchFamily="49" charset="0"/>
                <a:ea typeface="JetBrains Mono"/>
              </a:rPr>
              <a:t>//</a:t>
            </a:r>
            <a:r>
              <a:rPr kumimoji="0" lang="ja-JP" altLang="en-US" sz="900" b="0" i="0" u="none" strike="noStrike" cap="none" normalizeH="0" baseline="0" dirty="0">
                <a:ln>
                  <a:noFill/>
                </a:ln>
                <a:solidFill>
                  <a:srgbClr val="0033B3"/>
                </a:solidFill>
                <a:effectLst/>
                <a:latin typeface="Consolas" panose="020B0609020204030204" pitchFamily="49" charset="0"/>
                <a:ea typeface="JetBrains Mono"/>
              </a:rPr>
              <a:t> </a:t>
            </a:r>
            <a:r>
              <a:rPr kumimoji="0" lang="en-US" altLang="ja-JP" sz="900" b="0" i="0" u="none" strike="noStrike" cap="none" normalizeH="0" baseline="0" dirty="0">
                <a:ln>
                  <a:noFill/>
                </a:ln>
                <a:solidFill>
                  <a:srgbClr val="0033B3"/>
                </a:solidFill>
                <a:effectLst/>
                <a:latin typeface="Consolas" panose="020B0609020204030204" pitchFamily="49" charset="0"/>
                <a:ea typeface="JetBrains Mono"/>
              </a:rPr>
              <a:t>getter/setter</a:t>
            </a:r>
            <a:r>
              <a:rPr kumimoji="0" lang="ja-JP" altLang="en-US" sz="900" b="0" i="0" u="none" strike="noStrike" cap="none" normalizeH="0" baseline="0" dirty="0">
                <a:ln>
                  <a:noFill/>
                </a:ln>
                <a:solidFill>
                  <a:srgbClr val="0033B3"/>
                </a:solidFill>
                <a:effectLst/>
                <a:latin typeface="Consolas" panose="020B0609020204030204" pitchFamily="49" charset="0"/>
                <a:ea typeface="JetBrains Mono"/>
              </a:rPr>
              <a:t>は省略</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10" name="テキスト ボックス 9">
            <a:extLst>
              <a:ext uri="{FF2B5EF4-FFF2-40B4-BE49-F238E27FC236}">
                <a16:creationId xmlns:a16="http://schemas.microsoft.com/office/drawing/2014/main" id="{C0A6BB52-682E-4D8A-8043-A24A517600DF}"/>
              </a:ext>
            </a:extLst>
          </p:cNvPr>
          <p:cNvSpPr txBox="1"/>
          <p:nvPr/>
        </p:nvSpPr>
        <p:spPr>
          <a:xfrm>
            <a:off x="10768518" y="169054"/>
            <a:ext cx="1307547"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Reading</a:t>
            </a:r>
          </a:p>
        </p:txBody>
      </p:sp>
      <p:sp>
        <p:nvSpPr>
          <p:cNvPr id="11" name="Rectangle 2">
            <a:extLst>
              <a:ext uri="{FF2B5EF4-FFF2-40B4-BE49-F238E27FC236}">
                <a16:creationId xmlns:a16="http://schemas.microsoft.com/office/drawing/2014/main" id="{9D505476-2FBA-4477-B25D-F185A492D034}"/>
              </a:ext>
            </a:extLst>
          </p:cNvPr>
          <p:cNvSpPr>
            <a:spLocks noChangeArrowheads="1"/>
          </p:cNvSpPr>
          <p:nvPr/>
        </p:nvSpPr>
        <p:spPr bwMode="auto">
          <a:xfrm>
            <a:off x="2155970" y="2821608"/>
            <a:ext cx="3682768"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todo_id   BIGINT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text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completed BOOLEAN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(todo_id),</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FOREIGN KEY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(user_id)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REFERENCES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account (user_id)</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1638363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JdbcTodoRepository</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を変更します。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を使用して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からデータを取得するように修正します。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ユーザー</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に紐づく</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を取得しますが、</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ユーザー</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は</a:t>
            </a:r>
            <a:r>
              <a:rPr kumimoji="1" lang="en-US" altLang="ja-JP" sz="2000" dirty="0" err="1">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テーブルの主キーでは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ありません。</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では主キーを使用しない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検索には</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ファイルを使用します。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pPr algn="just"/>
            <a:r>
              <a:rPr kumimoji="1" lang="en-US" altLang="ja-JP" sz="2800" b="1" dirty="0" err="1">
                <a:latin typeface="Meiryo UI" panose="020B0604030504040204" pitchFamily="50" charset="-128"/>
                <a:ea typeface="Meiryo UI" panose="020B0604030504040204" pitchFamily="50" charset="-128"/>
              </a:rPr>
              <a:t>JdbcTodoRepository</a:t>
            </a:r>
            <a:r>
              <a:rPr kumimoji="1" lang="ja-JP" altLang="en-US" sz="2800" b="1" dirty="0">
                <a:latin typeface="Meiryo UI" panose="020B0604030504040204" pitchFamily="50" charset="-128"/>
                <a:ea typeface="Meiryo UI" panose="020B0604030504040204" pitchFamily="50" charset="-128"/>
              </a:rPr>
              <a:t>クラスの変更</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84</a:t>
            </a:fld>
            <a:endParaRPr kumimoji="1" lang="ja-JP" altLang="en-US"/>
          </a:p>
        </p:txBody>
      </p:sp>
      <p:sp>
        <p:nvSpPr>
          <p:cNvPr id="2" name="Rectangle 1">
            <a:extLst>
              <a:ext uri="{FF2B5EF4-FFF2-40B4-BE49-F238E27FC236}">
                <a16:creationId xmlns:a16="http://schemas.microsoft.com/office/drawing/2014/main" id="{27E3DF3C-6859-46CD-AB66-20A0334FF668}"/>
              </a:ext>
            </a:extLst>
          </p:cNvPr>
          <p:cNvSpPr>
            <a:spLocks noChangeArrowheads="1"/>
          </p:cNvSpPr>
          <p:nvPr/>
        </p:nvSpPr>
        <p:spPr bwMode="auto">
          <a:xfrm>
            <a:off x="5528345" y="1187805"/>
            <a:ext cx="6316955" cy="438581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com.example.todo.infrastructure;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com.example.todo.application.TodoRepository;</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com.example.todo.domain.*;</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com.example.todo.infrastructure.entity.TodoEntity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nablarch.common.dao.EntityList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nablarch.common.dao.UniversalDao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java.util.List;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java.util.stream.Collectors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JdbcTodoRepository implements TodoRepository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@Override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List&lt;Todo&gt; list(UserId 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condition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userId.value());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EntityList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todoEntities</a:t>
            </a:r>
            <a:b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findAllBySqlFile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class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"FIND_BY_USERID"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condition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todoEntities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.stream().map(</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::createTodo).collect(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Collectors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toList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createTodo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entity)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TodoId(entity.getTodoId()),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TodoText(entity.getText()),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entity.getCompleted() ?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COMPLETED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INCOMPLETE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7856955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97F9E67E-01EB-43AC-A202-721813615457}"/>
              </a:ext>
            </a:extLst>
          </p:cNvPr>
          <p:cNvSpPr/>
          <p:nvPr/>
        </p:nvSpPr>
        <p:spPr>
          <a:xfrm>
            <a:off x="0" y="16778"/>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3A493F2-1C0D-40DA-A9BF-24BEFAFC281F}"/>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pPr algn="just"/>
            <a:r>
              <a:rPr kumimoji="1" lang="en-US" altLang="ja-JP" sz="2800" b="1" dirty="0" err="1">
                <a:latin typeface="Meiryo UI" panose="020B0604030504040204" pitchFamily="50" charset="-128"/>
                <a:ea typeface="Meiryo UI" panose="020B0604030504040204" pitchFamily="50" charset="-128"/>
              </a:rPr>
              <a:t>JdbcTodoRepository</a:t>
            </a:r>
            <a:r>
              <a:rPr kumimoji="1" lang="ja-JP" altLang="en-US" sz="2800" b="1" dirty="0">
                <a:latin typeface="Meiryo UI" panose="020B0604030504040204" pitchFamily="50" charset="-128"/>
                <a:ea typeface="Meiryo UI" panose="020B0604030504040204" pitchFamily="50" charset="-128"/>
              </a:rPr>
              <a:t>クラスの変更</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85</a:t>
            </a:fld>
            <a:endParaRPr kumimoji="1" lang="ja-JP" altLang="en-US"/>
          </a:p>
        </p:txBody>
      </p:sp>
      <p:sp>
        <p:nvSpPr>
          <p:cNvPr id="11" name="テキスト ボックス 10">
            <a:extLst>
              <a:ext uri="{FF2B5EF4-FFF2-40B4-BE49-F238E27FC236}">
                <a16:creationId xmlns:a16="http://schemas.microsoft.com/office/drawing/2014/main" id="{32CE0531-F181-4EC0-9543-C15FF42F0BE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JdbcTodoRepository</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を変更します。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を使用して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からデータを取得するように修正します。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ユーザー</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に紐づく</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を取得しますが、</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ユーザー</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は</a:t>
            </a:r>
            <a:r>
              <a:rPr kumimoji="1" lang="en-US" altLang="ja-JP" sz="2000" dirty="0" err="1">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テーブルの主キーでは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ありません。</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では主キーを使用しない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検索には</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ファイルを使用します。</a:t>
            </a:r>
            <a:endParaRPr kumimoji="1" lang="en-US" altLang="ja-JP" sz="2000" dirty="0">
              <a:latin typeface="Meiryo UI" panose="020B0604030504040204" pitchFamily="50" charset="-128"/>
              <a:ea typeface="Meiryo UI" panose="020B0604030504040204" pitchFamily="50" charset="-128"/>
            </a:endParaRPr>
          </a:p>
        </p:txBody>
      </p:sp>
      <p:sp>
        <p:nvSpPr>
          <p:cNvPr id="13" name="Rectangle 1">
            <a:extLst>
              <a:ext uri="{FF2B5EF4-FFF2-40B4-BE49-F238E27FC236}">
                <a16:creationId xmlns:a16="http://schemas.microsoft.com/office/drawing/2014/main" id="{012D0BE8-257C-441A-9706-BB095E966F07}"/>
              </a:ext>
            </a:extLst>
          </p:cNvPr>
          <p:cNvSpPr>
            <a:spLocks noChangeArrowheads="1"/>
          </p:cNvSpPr>
          <p:nvPr/>
        </p:nvSpPr>
        <p:spPr bwMode="auto">
          <a:xfrm>
            <a:off x="5528345" y="1187805"/>
            <a:ext cx="6316955" cy="438581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com.example.todo.infrastructure;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com.example.todo.application.TodoRepository;</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com.example.todo.domain.*;</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com.example.todo.infrastructure.entity.TodoEntity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nablarch.common.dao.EntityList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nablarch.common.dao.UniversalDao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java.util.List;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java.util.stream.Collectors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JdbcTodoRepository implements TodoRepository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@Override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List&lt;Todo&gt; list(UserId 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condition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userId.value());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EntityList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todoEntities</a:t>
            </a:r>
            <a:b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findAllBySqlFile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class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"FIND_BY_USERID"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condition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todoEntities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.stream().map(</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::createTodo).collect(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Collectors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toList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createTodo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entity)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TodoId(entity.getTodoId()),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TodoText(entity.getText()),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entity.getCompleted() ?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COMPLETED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INCOMPLETE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1319449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で使用する</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ファイルを使用するためには、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Entity</a:t>
            </a:r>
            <a:r>
              <a:rPr kumimoji="1" lang="ja-JP" altLang="en-US" sz="2000" dirty="0">
                <a:latin typeface="Meiryo UI" panose="020B0604030504040204" pitchFamily="50" charset="-128"/>
                <a:ea typeface="Meiryo UI" panose="020B0604030504040204" pitchFamily="50" charset="-128"/>
              </a:rPr>
              <a:t>クラスと同じクラスパス上に</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ファイルを配置します。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src</a:t>
            </a:r>
            <a:r>
              <a:rPr kumimoji="1" lang="en-US" altLang="ja-JP" sz="2000" dirty="0">
                <a:latin typeface="Meiryo UI" panose="020B0604030504040204" pitchFamily="50" charset="-128"/>
                <a:ea typeface="Meiryo UI" panose="020B0604030504040204" pitchFamily="50" charset="-128"/>
              </a:rPr>
              <a:t>/main/resources</a:t>
            </a:r>
            <a:r>
              <a:rPr kumimoji="1" lang="ja-JP" altLang="en-US" sz="2000" dirty="0">
                <a:latin typeface="Meiryo UI" panose="020B0604030504040204" pitchFamily="50" charset="-128"/>
                <a:ea typeface="Meiryo UI" panose="020B0604030504040204" pitchFamily="50" charset="-128"/>
              </a:rPr>
              <a:t>の下に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com/example/</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/infrastructure/entity</a:t>
            </a:r>
            <a:r>
              <a:rPr kumimoji="1" lang="ja-JP" altLang="en-US" sz="2000" dirty="0">
                <a:highlight>
                  <a:srgbClr val="FFFF00"/>
                </a:highlight>
                <a:latin typeface="Meiryo UI" panose="020B0604030504040204" pitchFamily="50" charset="-128"/>
                <a:ea typeface="Meiryo UI" panose="020B0604030504040204" pitchFamily="50" charset="-128"/>
              </a:rPr>
              <a:t>ディレクトリ</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TodoEntity</a:t>
            </a:r>
            <a:r>
              <a:rPr kumimoji="1" lang="ja-JP" altLang="en-US" sz="2000" dirty="0">
                <a:latin typeface="Meiryo UI" panose="020B0604030504040204" pitchFamily="50" charset="-128"/>
                <a:ea typeface="Meiryo UI" panose="020B0604030504040204" pitchFamily="50" charset="-128"/>
              </a:rPr>
              <a:t>クラスに対応する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TodoEntity.sql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SQL</a:t>
            </a:r>
            <a:r>
              <a:rPr kumimoji="1" lang="ja-JP" altLang="en-US" sz="2800" b="1" dirty="0">
                <a:latin typeface="Meiryo UI" panose="020B0604030504040204" pitchFamily="50" charset="-128"/>
                <a:ea typeface="Meiryo UI" panose="020B0604030504040204" pitchFamily="50" charset="-128"/>
              </a:rPr>
              <a:t>ファイルの作成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86</a:t>
            </a:fld>
            <a:endParaRPr kumimoji="1" lang="ja-JP" altLang="en-US"/>
          </a:p>
        </p:txBody>
      </p:sp>
      <p:sp>
        <p:nvSpPr>
          <p:cNvPr id="5" name="Rectangle 1">
            <a:extLst>
              <a:ext uri="{FF2B5EF4-FFF2-40B4-BE49-F238E27FC236}">
                <a16:creationId xmlns:a16="http://schemas.microsoft.com/office/drawing/2014/main" id="{AB461EA1-51C9-41A9-8407-FB2A24AD9D02}"/>
              </a:ext>
            </a:extLst>
          </p:cNvPr>
          <p:cNvSpPr>
            <a:spLocks noChangeArrowheads="1"/>
          </p:cNvSpPr>
          <p:nvPr/>
        </p:nvSpPr>
        <p:spPr bwMode="auto">
          <a:xfrm>
            <a:off x="7524924" y="4606523"/>
            <a:ext cx="1634247"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FIND_BY_USERID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select</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FROM</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WHERE</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 = :userId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ORDER BY</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todo_id</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7" name="Rectangle 2">
            <a:extLst>
              <a:ext uri="{FF2B5EF4-FFF2-40B4-BE49-F238E27FC236}">
                <a16:creationId xmlns:a16="http://schemas.microsoft.com/office/drawing/2014/main" id="{95F50781-7307-49C2-AA32-07247DA9DA60}"/>
              </a:ext>
            </a:extLst>
          </p:cNvPr>
          <p:cNvSpPr>
            <a:spLocks noChangeArrowheads="1"/>
          </p:cNvSpPr>
          <p:nvPr/>
        </p:nvSpPr>
        <p:spPr bwMode="auto">
          <a:xfrm>
            <a:off x="7524924" y="2948338"/>
            <a:ext cx="3749879"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todo_id   BIGINT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text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completed BOOLEAN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FOREIGN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REFERENCES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5504879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B45A681C-383F-4F03-8F0E-F27AC50EE286}"/>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84E7B92F-10DB-465B-8444-372A2332377D}"/>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で使用する</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ファイルを使用するためには、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Entity</a:t>
            </a:r>
            <a:r>
              <a:rPr kumimoji="1" lang="ja-JP" altLang="en-US" sz="2000" dirty="0">
                <a:latin typeface="Meiryo UI" panose="020B0604030504040204" pitchFamily="50" charset="-128"/>
                <a:ea typeface="Meiryo UI" panose="020B0604030504040204" pitchFamily="50" charset="-128"/>
              </a:rPr>
              <a:t>クラスと同じクラスパス上に</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ファイルを配置します。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src</a:t>
            </a:r>
            <a:r>
              <a:rPr kumimoji="1" lang="en-US" altLang="ja-JP" sz="2000" dirty="0">
                <a:latin typeface="Meiryo UI" panose="020B0604030504040204" pitchFamily="50" charset="-128"/>
                <a:ea typeface="Meiryo UI" panose="020B0604030504040204" pitchFamily="50" charset="-128"/>
              </a:rPr>
              <a:t>/main/resources</a:t>
            </a:r>
            <a:r>
              <a:rPr kumimoji="1" lang="ja-JP" altLang="en-US" sz="2000" dirty="0">
                <a:latin typeface="Meiryo UI" panose="020B0604030504040204" pitchFamily="50" charset="-128"/>
                <a:ea typeface="Meiryo UI" panose="020B0604030504040204" pitchFamily="50" charset="-128"/>
              </a:rPr>
              <a:t>の下に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com/example/</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/infrastructure/entity</a:t>
            </a:r>
            <a:r>
              <a:rPr kumimoji="1" lang="ja-JP" altLang="en-US" sz="2000" dirty="0">
                <a:highlight>
                  <a:srgbClr val="FFFF00"/>
                </a:highlight>
                <a:latin typeface="Meiryo UI" panose="020B0604030504040204" pitchFamily="50" charset="-128"/>
                <a:ea typeface="Meiryo UI" panose="020B0604030504040204" pitchFamily="50" charset="-128"/>
              </a:rPr>
              <a:t>ディレクトリ</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TodoEntity</a:t>
            </a:r>
            <a:r>
              <a:rPr kumimoji="1" lang="ja-JP" altLang="en-US" sz="2000" dirty="0">
                <a:latin typeface="Meiryo UI" panose="020B0604030504040204" pitchFamily="50" charset="-128"/>
                <a:ea typeface="Meiryo UI" panose="020B0604030504040204" pitchFamily="50" charset="-128"/>
              </a:rPr>
              <a:t>クラスに対応する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TodoEntity.sql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SQL</a:t>
            </a:r>
            <a:r>
              <a:rPr kumimoji="1" lang="ja-JP" altLang="en-US" sz="2800" b="1" dirty="0">
                <a:latin typeface="Meiryo UI" panose="020B0604030504040204" pitchFamily="50" charset="-128"/>
                <a:ea typeface="Meiryo UI" panose="020B0604030504040204" pitchFamily="50" charset="-128"/>
              </a:rPr>
              <a:t>ファイルの作成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87</a:t>
            </a:fld>
            <a:endParaRPr kumimoji="1" lang="ja-JP" altLang="en-US"/>
          </a:p>
        </p:txBody>
      </p:sp>
      <p:sp>
        <p:nvSpPr>
          <p:cNvPr id="13" name="Rectangle 1">
            <a:extLst>
              <a:ext uri="{FF2B5EF4-FFF2-40B4-BE49-F238E27FC236}">
                <a16:creationId xmlns:a16="http://schemas.microsoft.com/office/drawing/2014/main" id="{72ED391E-6294-4F7C-AAB2-63BC4F0AF68B}"/>
              </a:ext>
            </a:extLst>
          </p:cNvPr>
          <p:cNvSpPr>
            <a:spLocks noChangeArrowheads="1"/>
          </p:cNvSpPr>
          <p:nvPr/>
        </p:nvSpPr>
        <p:spPr bwMode="auto">
          <a:xfrm>
            <a:off x="7524924" y="4606523"/>
            <a:ext cx="1634247"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FIND_BY_USERID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select</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FROM</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WHERE</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 = :userId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ORDER BY</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todo_id</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15" name="Rectangle 2">
            <a:extLst>
              <a:ext uri="{FF2B5EF4-FFF2-40B4-BE49-F238E27FC236}">
                <a16:creationId xmlns:a16="http://schemas.microsoft.com/office/drawing/2014/main" id="{2D5A2EBF-DAE1-43D2-8D1F-282DD182E8FA}"/>
              </a:ext>
            </a:extLst>
          </p:cNvPr>
          <p:cNvSpPr>
            <a:spLocks noChangeArrowheads="1"/>
          </p:cNvSpPr>
          <p:nvPr/>
        </p:nvSpPr>
        <p:spPr bwMode="auto">
          <a:xfrm>
            <a:off x="7524924" y="2948338"/>
            <a:ext cx="3749879"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todo_id   BIGINT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text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completed BOOLEAN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FOREIGN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REFERENCES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3290883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テスト実行時に</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にテストデータを投入するため</a:t>
            </a:r>
            <a:r>
              <a:rPr kumimoji="1" lang="ja-JP" altLang="en-US" sz="2000" dirty="0">
                <a:highlight>
                  <a:srgbClr val="FFFF00"/>
                </a:highlight>
                <a:latin typeface="Meiryo UI" panose="020B0604030504040204" pitchFamily="50" charset="-128"/>
                <a:ea typeface="Meiryo UI" panose="020B0604030504040204" pitchFamily="50" charset="-128"/>
              </a:rPr>
              <a:t>テストデータ</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テスト用リソースディレクトリの</a:t>
            </a:r>
            <a:r>
              <a:rPr kumimoji="1" lang="en-US" altLang="ja-JP" sz="2000" dirty="0" err="1">
                <a:latin typeface="Meiryo UI" panose="020B0604030504040204" pitchFamily="50" charset="-128"/>
                <a:ea typeface="Meiryo UI" panose="020B0604030504040204" pitchFamily="50" charset="-128"/>
              </a:rPr>
              <a:t>src</a:t>
            </a:r>
            <a:r>
              <a:rPr kumimoji="1" lang="en-US" altLang="ja-JP" sz="2000" dirty="0">
                <a:latin typeface="Meiryo UI" panose="020B0604030504040204" pitchFamily="50" charset="-128"/>
                <a:ea typeface="Meiryo UI" panose="020B0604030504040204" pitchFamily="50" charset="-128"/>
              </a:rPr>
              <a:t>/test/resources</a:t>
            </a:r>
            <a:r>
              <a:rPr kumimoji="1" lang="ja-JP" altLang="en-US" sz="2000" dirty="0">
                <a:latin typeface="Meiryo UI" panose="020B0604030504040204" pitchFamily="50" charset="-128"/>
                <a:ea typeface="Meiryo UI" panose="020B0604030504040204" pitchFamily="50" charset="-128"/>
              </a:rPr>
              <a:t>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db</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testdata</a:t>
            </a:r>
            <a:r>
              <a:rPr kumimoji="1" lang="ja-JP" altLang="en-US" sz="2000" dirty="0">
                <a:highlight>
                  <a:srgbClr val="FFFF00"/>
                </a:highlight>
                <a:latin typeface="Meiryo UI" panose="020B0604030504040204" pitchFamily="50" charset="-128"/>
                <a:ea typeface="Meiryo UI" panose="020B0604030504040204" pitchFamily="50" charset="-128"/>
              </a:rPr>
              <a:t>ディレクトリ</a:t>
            </a:r>
            <a:r>
              <a:rPr kumimoji="1" lang="ja-JP" altLang="en-US" sz="2000" dirty="0">
                <a:latin typeface="Meiryo UI" panose="020B0604030504040204" pitchFamily="50" charset="-128"/>
                <a:ea typeface="Meiryo UI" panose="020B0604030504040204" pitchFamily="50" charset="-128"/>
              </a:rPr>
              <a:t>を作成し、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V9999__testdata.sql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ファイルにはテストデータを登録するための</a:t>
            </a:r>
            <a:r>
              <a:rPr kumimoji="1" lang="en-US" altLang="ja-JP" sz="2000" dirty="0">
                <a:highlight>
                  <a:srgbClr val="FFFF00"/>
                </a:highlight>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を記述します。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テストデータの作成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88</a:t>
            </a:fld>
            <a:endParaRPr kumimoji="1" lang="ja-JP" altLang="en-US"/>
          </a:p>
        </p:txBody>
      </p:sp>
      <p:sp>
        <p:nvSpPr>
          <p:cNvPr id="2" name="Rectangle 1">
            <a:extLst>
              <a:ext uri="{FF2B5EF4-FFF2-40B4-BE49-F238E27FC236}">
                <a16:creationId xmlns:a16="http://schemas.microsoft.com/office/drawing/2014/main" id="{8C592C52-FA2B-4CAC-90BF-CD0BA1BB7B5C}"/>
              </a:ext>
            </a:extLst>
          </p:cNvPr>
          <p:cNvSpPr>
            <a:spLocks noChangeArrowheads="1"/>
          </p:cNvSpPr>
          <p:nvPr/>
        </p:nvSpPr>
        <p:spPr bwMode="auto">
          <a:xfrm>
            <a:off x="5276676" y="4536805"/>
            <a:ext cx="6291744"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'todo-test1'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'todo-test2'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2001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true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2002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2003</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ＭＳ ゴシック" panose="020B0609070205080204" pitchFamily="49" charset="-128"/>
              </a:rPr>
              <a:t>やること３</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2358895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9E970DF9-96E7-4F62-8083-51E6E6EA18D7}"/>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5B237FBB-31C2-4450-A1DF-D413D178C906}"/>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テスト実行時に</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にテストデータを投入するため</a:t>
            </a:r>
            <a:r>
              <a:rPr kumimoji="1" lang="ja-JP" altLang="en-US" sz="2000" dirty="0">
                <a:highlight>
                  <a:srgbClr val="FFFF00"/>
                </a:highlight>
                <a:latin typeface="Meiryo UI" panose="020B0604030504040204" pitchFamily="50" charset="-128"/>
                <a:ea typeface="Meiryo UI" panose="020B0604030504040204" pitchFamily="50" charset="-128"/>
              </a:rPr>
              <a:t>テストデータ</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テスト用リソースディレクトリの</a:t>
            </a:r>
            <a:r>
              <a:rPr kumimoji="1" lang="en-US" altLang="ja-JP" sz="2000" dirty="0" err="1">
                <a:latin typeface="Meiryo UI" panose="020B0604030504040204" pitchFamily="50" charset="-128"/>
                <a:ea typeface="Meiryo UI" panose="020B0604030504040204" pitchFamily="50" charset="-128"/>
              </a:rPr>
              <a:t>src</a:t>
            </a:r>
            <a:r>
              <a:rPr kumimoji="1" lang="en-US" altLang="ja-JP" sz="2000" dirty="0">
                <a:latin typeface="Meiryo UI" panose="020B0604030504040204" pitchFamily="50" charset="-128"/>
                <a:ea typeface="Meiryo UI" panose="020B0604030504040204" pitchFamily="50" charset="-128"/>
              </a:rPr>
              <a:t>/test/resources</a:t>
            </a:r>
            <a:r>
              <a:rPr kumimoji="1" lang="ja-JP" altLang="en-US" sz="2000" dirty="0">
                <a:latin typeface="Meiryo UI" panose="020B0604030504040204" pitchFamily="50" charset="-128"/>
                <a:ea typeface="Meiryo UI" panose="020B0604030504040204" pitchFamily="50" charset="-128"/>
              </a:rPr>
              <a:t>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db</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testdata</a:t>
            </a:r>
            <a:r>
              <a:rPr kumimoji="1" lang="ja-JP" altLang="en-US" sz="2000" dirty="0">
                <a:highlight>
                  <a:srgbClr val="FFFF00"/>
                </a:highlight>
                <a:latin typeface="Meiryo UI" panose="020B0604030504040204" pitchFamily="50" charset="-128"/>
                <a:ea typeface="Meiryo UI" panose="020B0604030504040204" pitchFamily="50" charset="-128"/>
              </a:rPr>
              <a:t>ディレクトリ</a:t>
            </a:r>
            <a:r>
              <a:rPr kumimoji="1" lang="ja-JP" altLang="en-US" sz="2000" dirty="0">
                <a:latin typeface="Meiryo UI" panose="020B0604030504040204" pitchFamily="50" charset="-128"/>
                <a:ea typeface="Meiryo UI" panose="020B0604030504040204" pitchFamily="50" charset="-128"/>
              </a:rPr>
              <a:t>を作成し、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V9999__testdata.sql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ファイルにはテストデータを登録するための</a:t>
            </a:r>
            <a:r>
              <a:rPr kumimoji="1" lang="en-US" altLang="ja-JP" sz="2000" dirty="0">
                <a:highlight>
                  <a:srgbClr val="FFFF00"/>
                </a:highlight>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を記述します。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テストデータの作成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89</a:t>
            </a:fld>
            <a:endParaRPr kumimoji="1" lang="ja-JP" altLang="en-US"/>
          </a:p>
        </p:txBody>
      </p:sp>
      <p:sp>
        <p:nvSpPr>
          <p:cNvPr id="11" name="Rectangle 1">
            <a:extLst>
              <a:ext uri="{FF2B5EF4-FFF2-40B4-BE49-F238E27FC236}">
                <a16:creationId xmlns:a16="http://schemas.microsoft.com/office/drawing/2014/main" id="{F0AA1F98-ED41-4E7D-AAF7-B643B13BBFA9}"/>
              </a:ext>
            </a:extLst>
          </p:cNvPr>
          <p:cNvSpPr>
            <a:spLocks noChangeArrowheads="1"/>
          </p:cNvSpPr>
          <p:nvPr/>
        </p:nvSpPr>
        <p:spPr bwMode="auto">
          <a:xfrm>
            <a:off x="5276676" y="4536805"/>
            <a:ext cx="6291744"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'todo-test1'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'todo-test2'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2001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true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2002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2003</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ＭＳ ゴシック" panose="020B0609070205080204" pitchFamily="49" charset="-128"/>
              </a:rPr>
              <a:t>やること３</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00736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ハンズオンのゴール</a:t>
            </a:r>
          </a:p>
        </p:txBody>
      </p:sp>
      <p:sp>
        <p:nvSpPr>
          <p:cNvPr id="4" name="テキスト ボックス 3">
            <a:extLst>
              <a:ext uri="{FF2B5EF4-FFF2-40B4-BE49-F238E27FC236}">
                <a16:creationId xmlns:a16="http://schemas.microsoft.com/office/drawing/2014/main" id="{60E481D4-A9A8-4C0B-8729-0AEF9198E0F8}"/>
              </a:ext>
            </a:extLst>
          </p:cNvPr>
          <p:cNvSpPr txBox="1"/>
          <p:nvPr/>
        </p:nvSpPr>
        <p:spPr>
          <a:xfrm>
            <a:off x="1323965" y="4363521"/>
            <a:ext cx="9182561" cy="1030347"/>
          </a:xfrm>
          <a:prstGeom prst="rect">
            <a:avLst/>
          </a:prstGeom>
          <a:noFill/>
        </p:spPr>
        <p:txBody>
          <a:bodyPr wrap="square" rtlCol="0">
            <a:spAutoFit/>
          </a:bodyPr>
          <a:lstStyle/>
          <a:p>
            <a:pPr>
              <a:lnSpc>
                <a:spcPts val="2400"/>
              </a:lnSpc>
            </a:pPr>
            <a:r>
              <a:rPr kumimoji="1" lang="en-US" altLang="ja-JP" sz="3600" dirty="0">
                <a:latin typeface="Meiryo UI" panose="020B0604030504040204" pitchFamily="50" charset="-128"/>
                <a:ea typeface="Meiryo UI" panose="020B0604030504040204" pitchFamily="50" charset="-128"/>
              </a:rPr>
              <a:t>REST</a:t>
            </a:r>
          </a:p>
          <a:p>
            <a:pPr>
              <a:lnSpc>
                <a:spcPts val="2400"/>
              </a:lnSpc>
            </a:pPr>
            <a:r>
              <a:rPr kumimoji="1" lang="ja-JP" altLang="en-US" sz="3600" dirty="0">
                <a:latin typeface="Meiryo UI" panose="020B0604030504040204" pitchFamily="50" charset="-128"/>
                <a:ea typeface="Meiryo UI" panose="020B0604030504040204" pitchFamily="50" charset="-128"/>
              </a:rPr>
              <a:t>　　　　　　　　　＜　　</a:t>
            </a:r>
            <a:r>
              <a:rPr kumimoji="1" lang="en-US" altLang="ja-JP" sz="3600" dirty="0">
                <a:highlight>
                  <a:srgbClr val="FFFF00"/>
                </a:highlight>
                <a:latin typeface="Meiryo UI" panose="020B0604030504040204" pitchFamily="50" charset="-128"/>
                <a:ea typeface="Meiryo UI" panose="020B0604030504040204" pitchFamily="50" charset="-128"/>
              </a:rPr>
              <a:t>API</a:t>
            </a:r>
            <a:r>
              <a:rPr kumimoji="1" lang="ja-JP" altLang="en-US" sz="3600" dirty="0">
                <a:highlight>
                  <a:srgbClr val="FFFF00"/>
                </a:highlight>
                <a:latin typeface="Meiryo UI" panose="020B0604030504040204" pitchFamily="50" charset="-128"/>
                <a:ea typeface="Meiryo UI" panose="020B0604030504040204" pitchFamily="50" charset="-128"/>
              </a:rPr>
              <a:t>の作り方　　⇒</a:t>
            </a:r>
            <a:r>
              <a:rPr kumimoji="1" lang="en-US" altLang="ja-JP" sz="3600" dirty="0">
                <a:highlight>
                  <a:srgbClr val="FFFF00"/>
                </a:highlight>
                <a:latin typeface="Meiryo UI" panose="020B0604030504040204" pitchFamily="50" charset="-128"/>
                <a:ea typeface="Meiryo UI" panose="020B0604030504040204" pitchFamily="50" charset="-128"/>
              </a:rPr>
              <a:t>	</a:t>
            </a:r>
            <a:r>
              <a:rPr kumimoji="1" lang="ja-JP" altLang="en-US" sz="3600" dirty="0">
                <a:highlight>
                  <a:srgbClr val="FFFF00"/>
                </a:highlight>
                <a:latin typeface="Meiryo UI" panose="020B0604030504040204" pitchFamily="50" charset="-128"/>
                <a:ea typeface="Meiryo UI" panose="020B0604030504040204" pitchFamily="50" charset="-128"/>
              </a:rPr>
              <a:t>　体験</a:t>
            </a:r>
            <a:endParaRPr kumimoji="1" lang="en-US" altLang="ja-JP" sz="3600" dirty="0">
              <a:highlight>
                <a:srgbClr val="FFFF00"/>
              </a:highlight>
              <a:latin typeface="Meiryo UI" panose="020B0604030504040204" pitchFamily="50" charset="-128"/>
              <a:ea typeface="Meiryo UI" panose="020B0604030504040204" pitchFamily="50" charset="-128"/>
            </a:endParaRPr>
          </a:p>
          <a:p>
            <a:pPr>
              <a:lnSpc>
                <a:spcPts val="2400"/>
              </a:lnSpc>
            </a:pPr>
            <a:r>
              <a:rPr kumimoji="1" lang="en-US" altLang="ja-JP" sz="3600" dirty="0" err="1">
                <a:latin typeface="Meiryo UI" panose="020B0604030504040204" pitchFamily="50" charset="-128"/>
                <a:ea typeface="Meiryo UI" panose="020B0604030504040204" pitchFamily="50" charset="-128"/>
              </a:rPr>
              <a:t>Nablarch</a:t>
            </a:r>
            <a:endParaRPr kumimoji="1" lang="en-US" altLang="ja-JP" sz="3600" dirty="0">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247F2356-F77C-4730-A52A-BB76645B0716}"/>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の作り方を体験する</a:t>
            </a:r>
            <a:r>
              <a:rPr kumimoji="1" lang="ja-JP" altLang="en-US" sz="2000" dirty="0">
                <a:latin typeface="Meiryo UI" panose="020B0604030504040204" pitchFamily="50" charset="-128"/>
                <a:ea typeface="Meiryo UI" panose="020B0604030504040204" pitchFamily="50" charset="-128"/>
              </a:rPr>
              <a:t>がゴールです。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REST</a:t>
            </a:r>
            <a:r>
              <a:rPr kumimoji="1" lang="ja-JP" altLang="en-US" sz="2000" dirty="0">
                <a:latin typeface="Meiryo UI" panose="020B0604030504040204" pitchFamily="50" charset="-128"/>
                <a:ea typeface="Meiryo UI" panose="020B0604030504040204" pitchFamily="50" charset="-128"/>
              </a:rPr>
              <a:t>の仕様や</a:t>
            </a: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の使い方は細かく説明しないです。（質問はしても大丈夫です！）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の開発に必要となる技術要素をできるだけ多く体験できるように構成しています。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そのため、じっくりコーディングするより、ショートカットしてどんどん進めていくハンズオンです。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皆さんが作業しただけにならず、皆さんに</a:t>
            </a: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の作り方</a:t>
            </a:r>
            <a:r>
              <a:rPr kumimoji="1" lang="ja-JP" altLang="en-US" sz="2000" dirty="0">
                <a:latin typeface="Meiryo UI" panose="020B0604030504040204" pitchFamily="50" charset="-128"/>
                <a:ea typeface="Meiryo UI" panose="020B0604030504040204" pitchFamily="50" charset="-128"/>
              </a:rPr>
              <a:t>を持ち帰ってもらえるように頑張ります！</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69B16EA2-3329-4272-9AD7-2BB492FD8FEB}"/>
              </a:ext>
            </a:extLst>
          </p:cNvPr>
          <p:cNvSpPr>
            <a:spLocks noGrp="1"/>
          </p:cNvSpPr>
          <p:nvPr>
            <p:ph type="sldNum" sz="quarter" idx="12"/>
          </p:nvPr>
        </p:nvSpPr>
        <p:spPr/>
        <p:txBody>
          <a:bodyPr/>
          <a:lstStyle/>
          <a:p>
            <a:fld id="{A783C381-2822-4F05-8A88-66F73725CF2D}" type="slidenum">
              <a:rPr kumimoji="1" lang="ja-JP" altLang="en-US" smtClean="0"/>
              <a:t>9</a:t>
            </a:fld>
            <a:endParaRPr kumimoji="1" lang="ja-JP" altLang="en-US"/>
          </a:p>
        </p:txBody>
      </p:sp>
    </p:spTree>
    <p:extLst>
      <p:ext uri="{BB962C8B-B14F-4D97-AF65-F5344CB8AC3E}">
        <p14:creationId xmlns:p14="http://schemas.microsoft.com/office/powerpoint/2010/main" val="10237425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dirty="0">
                <a:solidFill>
                  <a:schemeClr val="bg1"/>
                </a:solidFill>
                <a:latin typeface="Meiryo UI" panose="020B0604030504040204" pitchFamily="50" charset="-128"/>
                <a:ea typeface="Meiryo UI" panose="020B0604030504040204" pitchFamily="50" charset="-128"/>
              </a:rPr>
              <a:t>質問タイム</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en-US" altLang="ja-JP" sz="4400" b="1" dirty="0">
                <a:solidFill>
                  <a:schemeClr val="bg1"/>
                </a:solidFill>
                <a:latin typeface="Meiryo UI" panose="020B0604030504040204" pitchFamily="50" charset="-128"/>
                <a:ea typeface="Meiryo UI" panose="020B0604030504040204" pitchFamily="50" charset="-128"/>
              </a:rPr>
              <a:t>REST</a:t>
            </a:r>
            <a:r>
              <a:rPr lang="ja-JP" altLang="en-US" sz="4400" b="1" dirty="0">
                <a:solidFill>
                  <a:schemeClr val="bg1"/>
                </a:solidFill>
                <a:latin typeface="Meiryo UI" panose="020B0604030504040204" pitchFamily="50" charset="-128"/>
                <a:ea typeface="Meiryo UI" panose="020B0604030504040204" pitchFamily="50" charset="-128"/>
              </a:rPr>
              <a:t> </a:t>
            </a:r>
            <a:r>
              <a:rPr lang="en-US" altLang="ja-JP" sz="4400" b="1" dirty="0">
                <a:solidFill>
                  <a:schemeClr val="bg1"/>
                </a:solidFill>
                <a:latin typeface="Meiryo UI" panose="020B0604030504040204" pitchFamily="50" charset="-128"/>
                <a:ea typeface="Meiryo UI" panose="020B0604030504040204" pitchFamily="50" charset="-128"/>
              </a:rPr>
              <a:t>API</a:t>
            </a:r>
            <a:r>
              <a:rPr lang="ja-JP" altLang="en-US" sz="4400" b="1" dirty="0">
                <a:solidFill>
                  <a:schemeClr val="bg1"/>
                </a:solidFill>
                <a:latin typeface="Meiryo UI" panose="020B0604030504040204" pitchFamily="50" charset="-128"/>
                <a:ea typeface="Meiryo UI" panose="020B0604030504040204" pitchFamily="50" charset="-128"/>
              </a:rPr>
              <a:t>のテスト作成は難しいですか？</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90</a:t>
            </a:fld>
            <a:endParaRPr kumimoji="1" lang="ja-JP" altLang="en-US"/>
          </a:p>
        </p:txBody>
      </p:sp>
    </p:spTree>
    <p:extLst>
      <p:ext uri="{BB962C8B-B14F-4D97-AF65-F5344CB8AC3E}">
        <p14:creationId xmlns:p14="http://schemas.microsoft.com/office/powerpoint/2010/main" val="6088752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91</a:t>
            </a:fld>
            <a:endParaRPr kumimoji="1" lang="ja-JP" altLang="en-US"/>
          </a:p>
        </p:txBody>
      </p:sp>
    </p:spTree>
    <p:extLst>
      <p:ext uri="{BB962C8B-B14F-4D97-AF65-F5344CB8AC3E}">
        <p14:creationId xmlns:p14="http://schemas.microsoft.com/office/powerpoint/2010/main" val="24620332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ユーザ認証の開発</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92</a:t>
            </a:fld>
            <a:endParaRPr kumimoji="1" lang="ja-JP" altLang="en-US"/>
          </a:p>
        </p:txBody>
      </p:sp>
    </p:spTree>
    <p:extLst>
      <p:ext uri="{BB962C8B-B14F-4D97-AF65-F5344CB8AC3E}">
        <p14:creationId xmlns:p14="http://schemas.microsoft.com/office/powerpoint/2010/main" val="27420710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ログイン</a:t>
            </a:r>
            <a:r>
              <a:rPr kumimoji="1" lang="ja-JP" altLang="en-US" sz="2000" dirty="0">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ログアウト</a:t>
            </a:r>
            <a:r>
              <a:rPr kumimoji="1" lang="ja-JP" altLang="en-US" sz="2000" dirty="0">
                <a:latin typeface="Meiryo UI" panose="020B0604030504040204" pitchFamily="50" charset="-128"/>
                <a:ea typeface="Meiryo UI" panose="020B0604030504040204" pitchFamily="50" charset="-128"/>
              </a:rPr>
              <a:t>を作ります。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REST</a:t>
            </a:r>
            <a:r>
              <a:rPr kumimoji="1" lang="ja-JP" altLang="en-US" sz="2000" dirty="0">
                <a:latin typeface="Meiryo UI" panose="020B0604030504040204" pitchFamily="50" charset="-128"/>
                <a:ea typeface="Meiryo UI" panose="020B0604030504040204" pitchFamily="50" charset="-128"/>
              </a:rPr>
              <a:t>を崩して</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設計しています。</a:t>
            </a:r>
            <a:endParaRPr kumimoji="1" lang="en-US" altLang="ja-JP" sz="2000" dirty="0">
              <a:latin typeface="Meiryo UI" panose="020B0604030504040204" pitchFamily="50" charset="-128"/>
              <a:ea typeface="Meiryo UI" panose="020B0604030504040204" pitchFamily="50" charset="-128"/>
            </a:endParaRPr>
          </a:p>
        </p:txBody>
      </p:sp>
      <p:graphicFrame>
        <p:nvGraphicFramePr>
          <p:cNvPr id="11" name="表 8">
            <a:extLst>
              <a:ext uri="{FF2B5EF4-FFF2-40B4-BE49-F238E27FC236}">
                <a16:creationId xmlns:a16="http://schemas.microsoft.com/office/drawing/2014/main" id="{5E68A437-E34A-422F-9203-4CBF747D9695}"/>
              </a:ext>
            </a:extLst>
          </p:cNvPr>
          <p:cNvGraphicFramePr>
            <a:graphicFrameLocks noGrp="1"/>
          </p:cNvGraphicFramePr>
          <p:nvPr/>
        </p:nvGraphicFramePr>
        <p:xfrm>
          <a:off x="799883" y="1945640"/>
          <a:ext cx="4965727" cy="1483360"/>
        </p:xfrm>
        <a:graphic>
          <a:graphicData uri="http://schemas.openxmlformats.org/drawingml/2006/table">
            <a:tbl>
              <a:tblPr firstRow="1" bandRow="1">
                <a:tableStyleId>{2D5ABB26-0587-4C30-8999-92F81FD0307C}</a:tableStyleId>
              </a:tblPr>
              <a:tblGrid>
                <a:gridCol w="1031681">
                  <a:extLst>
                    <a:ext uri="{9D8B030D-6E8A-4147-A177-3AD203B41FA5}">
                      <a16:colId xmlns:a16="http://schemas.microsoft.com/office/drawing/2014/main" val="1148184381"/>
                    </a:ext>
                  </a:extLst>
                </a:gridCol>
                <a:gridCol w="1573618">
                  <a:extLst>
                    <a:ext uri="{9D8B030D-6E8A-4147-A177-3AD203B41FA5}">
                      <a16:colId xmlns:a16="http://schemas.microsoft.com/office/drawing/2014/main" val="1022776163"/>
                    </a:ext>
                  </a:extLst>
                </a:gridCol>
                <a:gridCol w="2360428">
                  <a:extLst>
                    <a:ext uri="{9D8B030D-6E8A-4147-A177-3AD203B41FA5}">
                      <a16:colId xmlns:a16="http://schemas.microsoft.com/office/drawing/2014/main" val="3773443296"/>
                    </a:ext>
                  </a:extLst>
                </a:gridCol>
              </a:tblGrid>
              <a:tr h="370840">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94760758"/>
                  </a:ext>
                </a:extLst>
              </a:tr>
              <a:tr h="370840">
                <a:tc>
                  <a:txBody>
                    <a:bodyPr/>
                    <a:lstStyle/>
                    <a:p>
                      <a:r>
                        <a:rPr kumimoji="1" lang="en-US" altLang="ja-JP" sz="1400" dirty="0">
                          <a:latin typeface="Meiryo UI" panose="020B0604030504040204" pitchFamily="50" charset="-128"/>
                          <a:ea typeface="Meiryo UI" panose="020B0604030504040204" pitchFamily="50" charset="-128"/>
                        </a:rPr>
                        <a:t>POST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/login</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400" dirty="0">
                          <a:latin typeface="Meiryo UI" panose="020B0604030504040204" pitchFamily="50" charset="-128"/>
                          <a:ea typeface="Meiryo UI" panose="020B0604030504040204" pitchFamily="50" charset="-128"/>
                        </a:rPr>
                        <a:t>ログイン</a:t>
                      </a:r>
                    </a:p>
                  </a:txBody>
                  <a:tcPr/>
                </a:tc>
                <a:extLst>
                  <a:ext uri="{0D108BD9-81ED-4DB2-BD59-A6C34878D82A}">
                    <a16:rowId xmlns:a16="http://schemas.microsoft.com/office/drawing/2014/main" val="4222496944"/>
                  </a:ext>
                </a:extLst>
              </a:tr>
              <a:tr h="370840">
                <a:tc>
                  <a:txBody>
                    <a:bodyPr/>
                    <a:lstStyle/>
                    <a:p>
                      <a:r>
                        <a:rPr kumimoji="1" lang="en-US" altLang="ja-JP" sz="1400" dirty="0">
                          <a:latin typeface="Meiryo UI" panose="020B0604030504040204" pitchFamily="50" charset="-128"/>
                          <a:ea typeface="Meiryo UI" panose="020B0604030504040204" pitchFamily="50" charset="-128"/>
                        </a:rPr>
                        <a:t>POST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/logout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400" dirty="0">
                          <a:latin typeface="Meiryo UI" panose="020B0604030504040204" pitchFamily="50" charset="-128"/>
                          <a:ea typeface="Meiryo UI" panose="020B0604030504040204" pitchFamily="50" charset="-128"/>
                        </a:rPr>
                        <a:t>ログアウト</a:t>
                      </a:r>
                    </a:p>
                  </a:txBody>
                  <a:tcPr/>
                </a:tc>
                <a:extLst>
                  <a:ext uri="{0D108BD9-81ED-4DB2-BD59-A6C34878D82A}">
                    <a16:rowId xmlns:a16="http://schemas.microsoft.com/office/drawing/2014/main" val="2600247532"/>
                  </a:ext>
                </a:extLst>
              </a:tr>
              <a:tr h="370840">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40329975"/>
                  </a:ext>
                </a:extLst>
              </a:tr>
            </a:tbl>
          </a:graphicData>
        </a:graphic>
      </p:graphicFrame>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ユーザ認証で開発する</a:t>
            </a:r>
            <a:r>
              <a:rPr kumimoji="1" lang="en-US" altLang="ja-JP" sz="2800" b="1" dirty="0">
                <a:latin typeface="Meiryo UI" panose="020B0604030504040204" pitchFamily="50" charset="-128"/>
                <a:ea typeface="Meiryo UI" panose="020B0604030504040204" pitchFamily="50" charset="-128"/>
              </a:rPr>
              <a:t>API</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93</a:t>
            </a:fld>
            <a:endParaRPr kumimoji="1" lang="ja-JP" altLang="en-US"/>
          </a:p>
        </p:txBody>
      </p:sp>
    </p:spTree>
    <p:extLst>
      <p:ext uri="{BB962C8B-B14F-4D97-AF65-F5344CB8AC3E}">
        <p14:creationId xmlns:p14="http://schemas.microsoft.com/office/powerpoint/2010/main" val="33859479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1851533" y="3146446"/>
            <a:ext cx="8488933" cy="2643758"/>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authentication</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ユーザ認証のアーキテクチャ</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94</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2157705" y="4209994"/>
            <a:ext cx="2173808" cy="369332"/>
          </a:xfrm>
          <a:prstGeom prst="rect">
            <a:avLst/>
          </a:prstGeom>
          <a:solidFill>
            <a:schemeClr val="accent4"/>
          </a:solidFill>
        </p:spPr>
        <p:txBody>
          <a:bodyPr wrap="square" rtlCol="0" anchor="ctr">
            <a:spAutoFit/>
          </a:bodyPr>
          <a:lstStyle/>
          <a:p>
            <a:pPr algn="ctr"/>
            <a:r>
              <a:rPr kumimoji="1" lang="en-US" altLang="ja-JP">
                <a:solidFill>
                  <a:schemeClr val="bg1"/>
                </a:solidFill>
              </a:rPr>
              <a:t>AuthenticationAction</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4956948" y="4209994"/>
            <a:ext cx="228743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AuthenticationService</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4707793" y="3595093"/>
            <a:ext cx="5498448" cy="200216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1995094" y="3595093"/>
            <a:ext cx="2534433" cy="200216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8111083" y="4255890"/>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8313799" y="4707914"/>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AccountEntity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4331513" y="4394660"/>
            <a:ext cx="625435"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2"/>
            <a:endCxn id="14" idx="0"/>
          </p:cNvCxnSpPr>
          <p:nvPr/>
        </p:nvCxnSpPr>
        <p:spPr>
          <a:xfrm>
            <a:off x="6100668" y="4579326"/>
            <a:ext cx="0" cy="472969"/>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39F4B592-EFE2-4DF9-B4B7-F8D58F49B19F}"/>
              </a:ext>
            </a:extLst>
          </p:cNvPr>
          <p:cNvSpPr txBox="1"/>
          <p:nvPr/>
        </p:nvSpPr>
        <p:spPr>
          <a:xfrm>
            <a:off x="4956948" y="5052295"/>
            <a:ext cx="2287439" cy="369332"/>
          </a:xfrm>
          <a:prstGeom prst="rect">
            <a:avLst/>
          </a:prstGeom>
          <a:solidFill>
            <a:schemeClr val="accent4"/>
          </a:solidFill>
        </p:spPr>
        <p:txBody>
          <a:bodyPr wrap="square" rtlCol="0" anchor="ctr">
            <a:spAutoFit/>
          </a:bodyPr>
          <a:lstStyle/>
          <a:p>
            <a:pPr algn="ctr"/>
            <a:r>
              <a:rPr kumimoji="1" lang="en-US" altLang="ja-JP">
                <a:solidFill>
                  <a:schemeClr val="bg1"/>
                </a:solidFill>
              </a:rPr>
              <a:t>AuthenticationResult </a:t>
            </a:r>
            <a:endParaRPr kumimoji="1" lang="ja-JP" altLang="en-US" dirty="0">
              <a:solidFill>
                <a:schemeClr val="bg1"/>
              </a:solidFill>
            </a:endParaRPr>
          </a:p>
        </p:txBody>
      </p:sp>
      <p:cxnSp>
        <p:nvCxnSpPr>
          <p:cNvPr id="47" name="直線矢印コネクタ 46">
            <a:extLst>
              <a:ext uri="{FF2B5EF4-FFF2-40B4-BE49-F238E27FC236}">
                <a16:creationId xmlns:a16="http://schemas.microsoft.com/office/drawing/2014/main" id="{B17233D2-48B0-4625-A5EA-277D42E73C8B}"/>
              </a:ext>
            </a:extLst>
          </p:cNvPr>
          <p:cNvCxnSpPr>
            <a:cxnSpLocks/>
            <a:stCxn id="17" idx="3"/>
            <a:endCxn id="46" idx="1"/>
          </p:cNvCxnSpPr>
          <p:nvPr/>
        </p:nvCxnSpPr>
        <p:spPr>
          <a:xfrm>
            <a:off x="7244387" y="4394660"/>
            <a:ext cx="1069412" cy="497920"/>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76829CC7-23E6-4A5E-A6D9-5E6371317786}"/>
              </a:ext>
            </a:extLst>
          </p:cNvPr>
          <p:cNvCxnSpPr>
            <a:cxnSpLocks/>
            <a:stCxn id="9" idx="3"/>
            <a:endCxn id="14" idx="1"/>
          </p:cNvCxnSpPr>
          <p:nvPr/>
        </p:nvCxnSpPr>
        <p:spPr>
          <a:xfrm>
            <a:off x="4331513" y="4394660"/>
            <a:ext cx="625435" cy="842301"/>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BF2C2809-B9DA-4259-AF65-4540B955F5F0}"/>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管理とはガラっと変わり、</a:t>
            </a:r>
            <a:r>
              <a:rPr kumimoji="1" lang="en-US" altLang="ja-JP" sz="2000" dirty="0">
                <a:latin typeface="Meiryo UI" panose="020B0604030504040204" pitchFamily="50" charset="-128"/>
                <a:ea typeface="Meiryo UI" panose="020B0604030504040204" pitchFamily="50" charset="-128"/>
              </a:rPr>
              <a:t>REST</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と機能を分離するだけにし、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ドメインやインフラストラクチャも使用しません。</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ユーザ認証は登場する概念が少なく、機能がシンプルなため、単純な構成にしています。</a:t>
            </a:r>
            <a:endParaRPr kumimoji="1"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091606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アーキテクチャを比べてみる</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95</a:t>
            </a:fld>
            <a:endParaRPr kumimoji="1" lang="ja-JP" altLang="en-US"/>
          </a:p>
        </p:txBody>
      </p:sp>
      <p:pic>
        <p:nvPicPr>
          <p:cNvPr id="5" name="図 4">
            <a:extLst>
              <a:ext uri="{FF2B5EF4-FFF2-40B4-BE49-F238E27FC236}">
                <a16:creationId xmlns:a16="http://schemas.microsoft.com/office/drawing/2014/main" id="{C44E1B4F-B3B7-453C-B181-23005051EB9A}"/>
              </a:ext>
            </a:extLst>
          </p:cNvPr>
          <p:cNvPicPr>
            <a:picLocks noChangeAspect="1"/>
          </p:cNvPicPr>
          <p:nvPr/>
        </p:nvPicPr>
        <p:blipFill>
          <a:blip r:embed="rId3"/>
          <a:stretch>
            <a:fillRect/>
          </a:stretch>
        </p:blipFill>
        <p:spPr>
          <a:xfrm>
            <a:off x="2921361" y="4659414"/>
            <a:ext cx="5376202" cy="1696936"/>
          </a:xfrm>
          <a:prstGeom prst="rect">
            <a:avLst/>
          </a:prstGeom>
        </p:spPr>
      </p:pic>
      <p:pic>
        <p:nvPicPr>
          <p:cNvPr id="7" name="図 6">
            <a:extLst>
              <a:ext uri="{FF2B5EF4-FFF2-40B4-BE49-F238E27FC236}">
                <a16:creationId xmlns:a16="http://schemas.microsoft.com/office/drawing/2014/main" id="{A3D4FA68-ED19-4CFD-915E-99EFF5BEF56B}"/>
              </a:ext>
            </a:extLst>
          </p:cNvPr>
          <p:cNvPicPr>
            <a:picLocks noChangeAspect="1"/>
          </p:cNvPicPr>
          <p:nvPr/>
        </p:nvPicPr>
        <p:blipFill>
          <a:blip r:embed="rId4"/>
          <a:stretch>
            <a:fillRect/>
          </a:stretch>
        </p:blipFill>
        <p:spPr>
          <a:xfrm>
            <a:off x="2921361" y="1344779"/>
            <a:ext cx="6349278" cy="2817061"/>
          </a:xfrm>
          <a:prstGeom prst="rect">
            <a:avLst/>
          </a:prstGeom>
        </p:spPr>
      </p:pic>
    </p:spTree>
    <p:extLst>
      <p:ext uri="{BB962C8B-B14F-4D97-AF65-F5344CB8AC3E}">
        <p14:creationId xmlns:p14="http://schemas.microsoft.com/office/powerpoint/2010/main" val="40349259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dirty="0">
                <a:solidFill>
                  <a:schemeClr val="bg1"/>
                </a:solidFill>
                <a:latin typeface="Meiryo UI" panose="020B0604030504040204" pitchFamily="50" charset="-128"/>
                <a:ea typeface="Meiryo UI" panose="020B0604030504040204" pitchFamily="50" charset="-128"/>
              </a:rPr>
              <a:t>質問タイム</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どっちのアーキテクチャが好きですか？</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96</a:t>
            </a:fld>
            <a:endParaRPr kumimoji="1" lang="ja-JP" altLang="en-US"/>
          </a:p>
        </p:txBody>
      </p:sp>
    </p:spTree>
    <p:extLst>
      <p:ext uri="{BB962C8B-B14F-4D97-AF65-F5344CB8AC3E}">
        <p14:creationId xmlns:p14="http://schemas.microsoft.com/office/powerpoint/2010/main" val="548151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ログインの作成</a:t>
            </a:r>
            <a:r>
              <a:rPr lang="en-US" altLang="ja-JP" sz="4400" b="1" dirty="0">
                <a:solidFill>
                  <a:schemeClr val="bg1"/>
                </a:solidFill>
                <a:latin typeface="Meiryo UI" panose="020B0604030504040204" pitchFamily="50" charset="-128"/>
                <a:ea typeface="Meiryo UI" panose="020B0604030504040204" pitchFamily="50" charset="-128"/>
              </a:rPr>
              <a:t>/</a:t>
            </a:r>
            <a:r>
              <a:rPr lang="ja-JP" altLang="en-US" sz="4400" b="1" dirty="0">
                <a:solidFill>
                  <a:schemeClr val="bg1"/>
                </a:solidFill>
                <a:latin typeface="Meiryo UI" panose="020B0604030504040204" pitchFamily="50" charset="-128"/>
                <a:ea typeface="Meiryo UI" panose="020B0604030504040204" pitchFamily="50" charset="-128"/>
              </a:rPr>
              <a:t>テスト</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97</a:t>
            </a:fld>
            <a:endParaRPr kumimoji="1" lang="ja-JP" altLang="en-US"/>
          </a:p>
        </p:txBody>
      </p:sp>
    </p:spTree>
    <p:extLst>
      <p:ext uri="{BB962C8B-B14F-4D97-AF65-F5344CB8AC3E}">
        <p14:creationId xmlns:p14="http://schemas.microsoft.com/office/powerpoint/2010/main" val="303365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ログイン</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98</a:t>
            </a:fld>
            <a:endParaRPr kumimoji="1" lang="ja-JP" altLang="en-US"/>
          </a:p>
        </p:txBody>
      </p:sp>
      <p:sp>
        <p:nvSpPr>
          <p:cNvPr id="8" name="Rectangle 2">
            <a:extLst>
              <a:ext uri="{FF2B5EF4-FFF2-40B4-BE49-F238E27FC236}">
                <a16:creationId xmlns:a16="http://schemas.microsoft.com/office/drawing/2014/main" id="{FF21CE90-405A-4FB1-9847-258D337898CB}"/>
              </a:ext>
            </a:extLst>
          </p:cNvPr>
          <p:cNvSpPr>
            <a:spLocks noChangeArrowheads="1"/>
          </p:cNvSpPr>
          <p:nvPr/>
        </p:nvSpPr>
        <p:spPr bwMode="auto">
          <a:xfrm>
            <a:off x="3071769" y="682094"/>
            <a:ext cx="6048462" cy="5493812"/>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/api/login</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post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summary</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ログイン</a:t>
            </a:r>
            <a:b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&gt;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ユーザー情報で認証を行い、認証に成功した場合はログインする。</a:t>
            </a:r>
            <a:b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      一部の</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REST API</a:t>
            </a: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を利用するためには、この</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REST API</a:t>
            </a: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を利用して事前にログインしておく必要がある。</a:t>
            </a:r>
            <a:b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      ログイン状態は、ログアウトする</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REST API</a:t>
            </a: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を呼び出すか、一定時間が経過するまで継続する。</a:t>
            </a:r>
            <a:b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tags</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 users</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operationId</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login</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requestBody</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required</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true</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content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application/json</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schema</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object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properties</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userName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string</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ユーザー名</a:t>
            </a:r>
            <a:b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password</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string</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パスワード</a:t>
            </a:r>
            <a:b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required</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 userName</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 password</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additionalProperties</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false</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examples</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example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userName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test1</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password</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password</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responses</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'204'</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No Content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'400'</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Bad Request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'401'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Unauthorized</a:t>
            </a:r>
            <a:endParaRPr kumimoji="0" lang="ja-JP" altLang="ja-JP" sz="1800" b="0" i="0" u="none" strike="noStrike" cap="none" normalizeH="0" baseline="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2620416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1851533" y="2107121"/>
            <a:ext cx="8488933" cy="2643758"/>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authentication</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ログインの作成対象</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99</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2157705" y="3170669"/>
            <a:ext cx="2173808" cy="369332"/>
          </a:xfrm>
          <a:prstGeom prst="rect">
            <a:avLst/>
          </a:prstGeom>
          <a:solidFill>
            <a:schemeClr val="accent4"/>
          </a:solidFill>
        </p:spPr>
        <p:txBody>
          <a:bodyPr wrap="square" rtlCol="0" anchor="ctr">
            <a:spAutoFit/>
          </a:bodyPr>
          <a:lstStyle/>
          <a:p>
            <a:pPr algn="ctr"/>
            <a:r>
              <a:rPr kumimoji="1" lang="en-US" altLang="ja-JP">
                <a:solidFill>
                  <a:schemeClr val="bg1"/>
                </a:solidFill>
              </a:rPr>
              <a:t>AuthenticationAction</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4956948" y="3170669"/>
            <a:ext cx="228743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AuthenticationService</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4707793" y="2555768"/>
            <a:ext cx="5498448" cy="200216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1995094" y="2555768"/>
            <a:ext cx="2534433" cy="200216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8111083" y="3216565"/>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8313799" y="3668589"/>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AccountEntity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4331513" y="3355335"/>
            <a:ext cx="625435"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2"/>
            <a:endCxn id="14" idx="0"/>
          </p:cNvCxnSpPr>
          <p:nvPr/>
        </p:nvCxnSpPr>
        <p:spPr>
          <a:xfrm>
            <a:off x="6100668" y="3540001"/>
            <a:ext cx="0" cy="472969"/>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39F4B592-EFE2-4DF9-B4B7-F8D58F49B19F}"/>
              </a:ext>
            </a:extLst>
          </p:cNvPr>
          <p:cNvSpPr txBox="1"/>
          <p:nvPr/>
        </p:nvSpPr>
        <p:spPr>
          <a:xfrm>
            <a:off x="4956948" y="4012970"/>
            <a:ext cx="2287439" cy="369332"/>
          </a:xfrm>
          <a:prstGeom prst="rect">
            <a:avLst/>
          </a:prstGeom>
          <a:solidFill>
            <a:schemeClr val="accent4"/>
          </a:solidFill>
        </p:spPr>
        <p:txBody>
          <a:bodyPr wrap="square" rtlCol="0" anchor="ctr">
            <a:spAutoFit/>
          </a:bodyPr>
          <a:lstStyle/>
          <a:p>
            <a:pPr algn="ctr"/>
            <a:r>
              <a:rPr kumimoji="1" lang="en-US" altLang="ja-JP">
                <a:solidFill>
                  <a:schemeClr val="bg1"/>
                </a:solidFill>
              </a:rPr>
              <a:t>AuthenticationResult </a:t>
            </a:r>
            <a:endParaRPr kumimoji="1" lang="ja-JP" altLang="en-US" dirty="0">
              <a:solidFill>
                <a:schemeClr val="bg1"/>
              </a:solidFill>
            </a:endParaRPr>
          </a:p>
        </p:txBody>
      </p:sp>
      <p:cxnSp>
        <p:nvCxnSpPr>
          <p:cNvPr id="47" name="直線矢印コネクタ 46">
            <a:extLst>
              <a:ext uri="{FF2B5EF4-FFF2-40B4-BE49-F238E27FC236}">
                <a16:creationId xmlns:a16="http://schemas.microsoft.com/office/drawing/2014/main" id="{B17233D2-48B0-4625-A5EA-277D42E73C8B}"/>
              </a:ext>
            </a:extLst>
          </p:cNvPr>
          <p:cNvCxnSpPr>
            <a:cxnSpLocks/>
            <a:stCxn id="17" idx="3"/>
            <a:endCxn id="46" idx="1"/>
          </p:cNvCxnSpPr>
          <p:nvPr/>
        </p:nvCxnSpPr>
        <p:spPr>
          <a:xfrm>
            <a:off x="7244387" y="3355335"/>
            <a:ext cx="1069412" cy="497920"/>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76829CC7-23E6-4A5E-A6D9-5E6371317786}"/>
              </a:ext>
            </a:extLst>
          </p:cNvPr>
          <p:cNvCxnSpPr>
            <a:cxnSpLocks/>
            <a:stCxn id="9" idx="3"/>
            <a:endCxn id="14" idx="1"/>
          </p:cNvCxnSpPr>
          <p:nvPr/>
        </p:nvCxnSpPr>
        <p:spPr>
          <a:xfrm>
            <a:off x="4331513" y="3355335"/>
            <a:ext cx="625435" cy="842301"/>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8123128"/>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19629</Words>
  <Application>Microsoft Office PowerPoint</Application>
  <PresentationFormat>ワイド画面</PresentationFormat>
  <Paragraphs>1697</Paragraphs>
  <Slides>159</Slides>
  <Notes>124</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159</vt:i4>
      </vt:variant>
    </vt:vector>
  </HeadingPairs>
  <TitlesOfParts>
    <vt:vector size="168" baseType="lpstr">
      <vt:lpstr>Arial Unicode MS</vt:lpstr>
      <vt:lpstr>Helvetica Neue</vt:lpstr>
      <vt:lpstr>Meiryo UI</vt:lpstr>
      <vt:lpstr>游ゴシック</vt:lpstr>
      <vt:lpstr>Arial</vt:lpstr>
      <vt:lpstr>Calibri</vt:lpstr>
      <vt:lpstr>Calibri Light</vt:lpstr>
      <vt:lpstr>Consolas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2020-10-23T06:15:35Z</dcterms:created>
  <dcterms:modified xsi:type="dcterms:W3CDTF">2020-10-23T07:54:30Z</dcterms:modified>
</cp:coreProperties>
</file>